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5"/>
  </p:notesMasterIdLst>
  <p:sldIdLst>
    <p:sldId id="256" r:id="rId4"/>
    <p:sldId id="261" r:id="rId5"/>
    <p:sldId id="264" r:id="rId6"/>
    <p:sldId id="277" r:id="rId7"/>
    <p:sldId id="268" r:id="rId8"/>
    <p:sldId id="299" r:id="rId9"/>
    <p:sldId id="305" r:id="rId10"/>
    <p:sldId id="306" r:id="rId11"/>
    <p:sldId id="307" r:id="rId12"/>
    <p:sldId id="300" r:id="rId13"/>
    <p:sldId id="269" r:id="rId14"/>
    <p:sldId id="301" r:id="rId15"/>
    <p:sldId id="279" r:id="rId16"/>
    <p:sldId id="266" r:id="rId17"/>
    <p:sldId id="302" r:id="rId18"/>
    <p:sldId id="286" r:id="rId19"/>
    <p:sldId id="274" r:id="rId20"/>
    <p:sldId id="303" r:id="rId21"/>
    <p:sldId id="304" r:id="rId22"/>
    <p:sldId id="272" r:id="rId23"/>
    <p:sldId id="262" r:id="rId24"/>
  </p:sldIdLst>
  <p:sldSz cx="9144000" cy="5143500" type="screen16x9"/>
  <p:notesSz cx="6858000" cy="9144000"/>
  <p:custDataLst>
    <p:tags r:id="rId26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A40D"/>
    <a:srgbClr val="32A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0" autoAdjust="0"/>
    <p:restoredTop sz="94378" autoAdjust="0"/>
  </p:normalViewPr>
  <p:slideViewPr>
    <p:cSldViewPr>
      <p:cViewPr varScale="1">
        <p:scale>
          <a:sx n="98" d="100"/>
          <a:sy n="98" d="100"/>
        </p:scale>
        <p:origin x="1214" y="77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36CD0-32E3-4173-8E11-FB669DFA01B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36B74-3FB5-4B8F-9827-3B1BA062F2C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7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2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86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52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97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87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36B74-3FB5-4B8F-9827-3B1BA062F2C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0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dirty="0" err="1">
                <a:ea typeface="맑은 고딕" pitchFamily="50" charset="-127"/>
              </a:rPr>
              <a:t>RecruitX</a:t>
            </a:r>
            <a:r>
              <a:rPr lang="en-US" altLang="ko-KR" sz="5400" dirty="0">
                <a:ea typeface="맑은 고딕" pitchFamily="50" charset="-127"/>
              </a:rP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1600" b="1" dirty="0"/>
              <a:t>Ein </a:t>
            </a:r>
            <a:r>
              <a:rPr lang="en-US" altLang="ko-KR" sz="1600" b="1" dirty="0" err="1"/>
              <a:t>automatisierter</a:t>
            </a:r>
            <a:r>
              <a:rPr lang="en-US" altLang="ko-KR" sz="1600" b="1" dirty="0"/>
              <a:t> </a:t>
            </a:r>
            <a:r>
              <a:rPr lang="en-US" altLang="ko-KR" sz="1600" b="1" dirty="0" err="1"/>
              <a:t>Bewerbungsprozess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Lösungsideen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Konzeptfindung &amp; </a:t>
            </a:r>
            <a:r>
              <a:rPr lang="de-DE" altLang="ko-KR" dirty="0" err="1"/>
              <a:t>Scoping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5581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U</a:t>
            </a:r>
            <a:r>
              <a:rPr lang="en-US" altLang="ko-KR" dirty="0" err="1"/>
              <a:t>nser</a:t>
            </a:r>
            <a:r>
              <a:rPr lang="en-US" altLang="ko-KR" dirty="0"/>
              <a:t> Team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Aufgabenverteilung</a:t>
            </a:r>
            <a:r>
              <a:rPr lang="en-US" altLang="ko-KR" dirty="0"/>
              <a:t> in der Gruppe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350185"/>
            <a:ext cx="1656184" cy="812332"/>
            <a:chOff x="251520" y="3350185"/>
            <a:chExt cx="1656184" cy="812332"/>
          </a:xfrm>
        </p:grpSpPr>
        <p:grpSp>
          <p:nvGrpSpPr>
            <p:cNvPr id="12" name="Group 11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13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Paul</a:t>
                </a:r>
              </a:p>
            </p:txBody>
          </p:sp>
          <p:sp>
            <p:nvSpPr>
              <p:cNvPr id="14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51520" y="3885518"/>
              <a:ext cx="16561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enutzeroberfläche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79609" y="3350185"/>
            <a:ext cx="1656184" cy="996998"/>
            <a:chOff x="251520" y="3350185"/>
            <a:chExt cx="1656184" cy="996998"/>
          </a:xfrm>
        </p:grpSpPr>
        <p:grpSp>
          <p:nvGrpSpPr>
            <p:cNvPr id="18" name="Group 1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2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Jonas</a:t>
                </a:r>
              </a:p>
            </p:txBody>
          </p:sp>
          <p:sp>
            <p:nvSpPr>
              <p:cNvPr id="2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Programmierung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Datenbank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Mock-Up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Interfaces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07698" y="3350185"/>
            <a:ext cx="1656183" cy="1181664"/>
            <a:chOff x="251520" y="3350185"/>
            <a:chExt cx="1656183" cy="1181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51520" y="3350185"/>
              <a:ext cx="1656183" cy="511791"/>
              <a:chOff x="3779911" y="3327771"/>
              <a:chExt cx="1584177" cy="511791"/>
            </a:xfrm>
            <a:noFill/>
          </p:grpSpPr>
          <p:sp>
            <p:nvSpPr>
              <p:cNvPr id="25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Simon</a:t>
                </a:r>
              </a:p>
            </p:txBody>
          </p:sp>
          <p:sp>
            <p:nvSpPr>
              <p:cNvPr id="26" name="Text Placeholder 18"/>
              <p:cNvSpPr txBox="1">
                <a:spLocks/>
              </p:cNvSpPr>
              <p:nvPr/>
            </p:nvSpPr>
            <p:spPr>
              <a:xfrm>
                <a:off x="4009341" y="3589982"/>
                <a:ext cx="1125320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Recherche &amp; 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Aufbereitung</a:t>
                </a:r>
                <a:endParaRPr 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251520" y="3885518"/>
              <a:ext cx="16561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Problemstellung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definieren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5788" y="3350185"/>
            <a:ext cx="1656184" cy="996998"/>
            <a:chOff x="251520" y="3350185"/>
            <a:chExt cx="1656184" cy="996998"/>
          </a:xfrm>
        </p:grpSpPr>
        <p:grpSp>
          <p:nvGrpSpPr>
            <p:cNvPr id="28" name="Group 27"/>
            <p:cNvGrpSpPr/>
            <p:nvPr/>
          </p:nvGrpSpPr>
          <p:grpSpPr>
            <a:xfrm>
              <a:off x="251520" y="3350185"/>
              <a:ext cx="1656184" cy="511791"/>
              <a:chOff x="3779911" y="3327771"/>
              <a:chExt cx="1584178" cy="511791"/>
            </a:xfrm>
            <a:noFill/>
          </p:grpSpPr>
          <p:sp>
            <p:nvSpPr>
              <p:cNvPr id="30" name="Text Placeholder 17"/>
              <p:cNvSpPr txBox="1">
                <a:spLocks/>
              </p:cNvSpPr>
              <p:nvPr/>
            </p:nvSpPr>
            <p:spPr>
              <a:xfrm>
                <a:off x="3779911" y="3327771"/>
                <a:ext cx="1584177" cy="246087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Felix</a:t>
                </a:r>
              </a:p>
            </p:txBody>
          </p:sp>
          <p:sp>
            <p:nvSpPr>
              <p:cNvPr id="31" name="Text Placeholder 18"/>
              <p:cNvSpPr txBox="1">
                <a:spLocks/>
              </p:cNvSpPr>
              <p:nvPr/>
            </p:nvSpPr>
            <p:spPr>
              <a:xfrm>
                <a:off x="3779912" y="3589982"/>
                <a:ext cx="1584177" cy="249580"/>
              </a:xfrm>
              <a:prstGeom prst="rect">
                <a:avLst/>
              </a:prstGeom>
              <a:grp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de-DE" sz="1200" b="1" dirty="0">
                    <a:solidFill>
                      <a:schemeClr val="accent1"/>
                    </a:solidFill>
                    <a:cs typeface="Arial" pitchFamily="34" charset="0"/>
                  </a:rPr>
                  <a:t>D</a:t>
                </a:r>
                <a:r>
                  <a:rPr lang="en-US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okumentation</a:t>
                </a:r>
                <a:r>
                  <a:rPr lang="en-US" sz="1200" b="1" dirty="0">
                    <a:solidFill>
                      <a:schemeClr val="accent1"/>
                    </a:solidFill>
                    <a:cs typeface="Arial" pitchFamily="34" charset="0"/>
                  </a:rPr>
                  <a:t>  </a:t>
                </a: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251520" y="3885518"/>
              <a:ext cx="1656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Strukturierung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Projektprozesses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95FBF5CF-F624-46E2-AE56-25D51EC73CA3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 rotWithShape="1">
          <a:blip r:embed="rId2"/>
          <a:srcRect l="9743" t="3838" r="7001" b="6815"/>
          <a:stretch/>
        </p:blipFill>
        <p:spPr>
          <a:xfrm>
            <a:off x="134701" y="1347774"/>
            <a:ext cx="2025539" cy="1872048"/>
          </a:xfrm>
          <a:prstGeom prst="rect">
            <a:avLst/>
          </a:prstGeom>
        </p:spPr>
      </p:pic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5965F13B-3A09-41A1-B1E6-3DCCB4E1130D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3221" b="322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1CB1FD21-8631-4708-B197-9275581920C3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4"/>
          <a:srcRect t="5082" b="508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F555174-8351-489C-8C5A-CC60B8443D3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6667" t="13161" r="9999" b="4188"/>
          <a:stretch/>
        </p:blipFill>
        <p:spPr>
          <a:xfrm>
            <a:off x="6983759" y="1347774"/>
            <a:ext cx="2025540" cy="187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106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Gewählte</a:t>
            </a:r>
            <a:r>
              <a:rPr lang="en-US" altLang="ko-KR" dirty="0"/>
              <a:t> </a:t>
            </a:r>
            <a:r>
              <a:rPr lang="en-US" altLang="ko-KR" dirty="0" err="1"/>
              <a:t>Lösung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Grundidee &amp; nachgelagerte Prozesse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137672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BA098DAB-C76E-41E9-94F1-7DE07160A0F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Grundidee</a:t>
            </a:r>
            <a:r>
              <a:rPr lang="en-US" altLang="ko-KR" dirty="0"/>
              <a:t> </a:t>
            </a:r>
            <a:r>
              <a:rPr lang="en-US" altLang="ko-KR" dirty="0" err="1"/>
              <a:t>RecruitX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Konzept</a:t>
            </a:r>
            <a:r>
              <a:rPr lang="en-US" altLang="ko-KR" dirty="0"/>
              <a:t> </a:t>
            </a:r>
            <a:r>
              <a:rPr lang="en-US" altLang="ko-KR" dirty="0" err="1"/>
              <a:t>unseres</a:t>
            </a:r>
            <a:r>
              <a:rPr lang="en-US" altLang="ko-KR" dirty="0"/>
              <a:t> </a:t>
            </a:r>
            <a:r>
              <a:rPr lang="en-US" altLang="ko-KR" dirty="0" err="1"/>
              <a:t>Programms</a:t>
            </a:r>
            <a:endParaRPr lang="en-US" altLang="ko-KR" dirty="0"/>
          </a:p>
        </p:txBody>
      </p:sp>
      <p:sp>
        <p:nvSpPr>
          <p:cNvPr id="5" name="Oval 4"/>
          <p:cNvSpPr/>
          <p:nvPr/>
        </p:nvSpPr>
        <p:spPr>
          <a:xfrm>
            <a:off x="3839006" y="2320045"/>
            <a:ext cx="1224136" cy="1224136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67544" y="1282807"/>
            <a:ext cx="3505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1560" y="3465106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</a:t>
            </a:r>
            <a:r>
              <a:rPr lang="en-US" altLang="ko-KR" sz="1200" dirty="0">
                <a:solidFill>
                  <a:schemeClr val="accent1"/>
                </a:solidFill>
                <a:cs typeface="Arial" pitchFamily="34" charset="0"/>
              </a:rPr>
              <a:t>simply impress your audience and add a unique zing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 appeal to your Presentations. Easy to change colors, photos and Text. </a:t>
            </a:r>
          </a:p>
        </p:txBody>
      </p:sp>
      <p:sp>
        <p:nvSpPr>
          <p:cNvPr id="10" name="Donut 8">
            <a:extLst>
              <a:ext uri="{FF2B5EF4-FFF2-40B4-BE49-F238E27FC236}">
                <a16:creationId xmlns:a16="http://schemas.microsoft.com/office/drawing/2014/main" id="{7202FBBE-2B24-4453-AED7-5A98E0E286EC}"/>
              </a:ext>
            </a:extLst>
          </p:cNvPr>
          <p:cNvSpPr/>
          <p:nvPr/>
        </p:nvSpPr>
        <p:spPr>
          <a:xfrm>
            <a:off x="4208358" y="2646411"/>
            <a:ext cx="485429" cy="57140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71230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ame 16"/>
          <p:cNvSpPr/>
          <p:nvPr/>
        </p:nvSpPr>
        <p:spPr>
          <a:xfrm>
            <a:off x="215516" y="177378"/>
            <a:ext cx="8712968" cy="4788744"/>
          </a:xfrm>
          <a:prstGeom prst="frame">
            <a:avLst>
              <a:gd name="adj1" fmla="val 8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Text Placeholder 1"/>
          <p:cNvSpPr txBox="1">
            <a:spLocks/>
          </p:cNvSpPr>
          <p:nvPr/>
        </p:nvSpPr>
        <p:spPr>
          <a:xfrm>
            <a:off x="6747145" y="116047"/>
            <a:ext cx="1800200" cy="14404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1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One Columns Designed</a:t>
            </a:r>
            <a:endParaRPr lang="ko-KR" altLang="en-US" sz="1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Flussdiagramm: Grenzstelle 7">
            <a:extLst>
              <a:ext uri="{FF2B5EF4-FFF2-40B4-BE49-F238E27FC236}">
                <a16:creationId xmlns:a16="http://schemas.microsoft.com/office/drawing/2014/main" id="{BBE29E50-23B1-4135-9A9C-0F1B1D5AA759}"/>
              </a:ext>
            </a:extLst>
          </p:cNvPr>
          <p:cNvSpPr/>
          <p:nvPr/>
        </p:nvSpPr>
        <p:spPr>
          <a:xfrm>
            <a:off x="323528" y="339502"/>
            <a:ext cx="1409645" cy="637309"/>
          </a:xfrm>
          <a:prstGeom prst="flowChartTerminator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Anfangsfenster,</a:t>
            </a:r>
            <a:r>
              <a:rPr lang="en-US" sz="1200" dirty="0"/>
              <a:t>  Auswahl</a:t>
            </a:r>
            <a:endParaRPr lang="de-DE" sz="1200" dirty="0"/>
          </a:p>
        </p:txBody>
      </p:sp>
      <p:sp>
        <p:nvSpPr>
          <p:cNvPr id="9" name="Flussdiagramm: Vorbereitung 8">
            <a:extLst>
              <a:ext uri="{FF2B5EF4-FFF2-40B4-BE49-F238E27FC236}">
                <a16:creationId xmlns:a16="http://schemas.microsoft.com/office/drawing/2014/main" id="{FE8D89C8-041F-4015-BBF1-2C6BB872C293}"/>
              </a:ext>
            </a:extLst>
          </p:cNvPr>
          <p:cNvSpPr/>
          <p:nvPr/>
        </p:nvSpPr>
        <p:spPr>
          <a:xfrm>
            <a:off x="571869" y="1213822"/>
            <a:ext cx="912961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HR</a:t>
            </a:r>
            <a:endParaRPr lang="en-US" sz="1200" dirty="0"/>
          </a:p>
        </p:txBody>
      </p:sp>
      <p:sp>
        <p:nvSpPr>
          <p:cNvPr id="10" name="Flussdiagramm: Vorbereitung 9">
            <a:extLst>
              <a:ext uri="{FF2B5EF4-FFF2-40B4-BE49-F238E27FC236}">
                <a16:creationId xmlns:a16="http://schemas.microsoft.com/office/drawing/2014/main" id="{0FA84778-CD98-4DD8-A1A1-A106483873CD}"/>
              </a:ext>
            </a:extLst>
          </p:cNvPr>
          <p:cNvSpPr/>
          <p:nvPr/>
        </p:nvSpPr>
        <p:spPr>
          <a:xfrm>
            <a:off x="2048739" y="339502"/>
            <a:ext cx="1409645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Bewerber</a:t>
            </a:r>
            <a:endParaRPr lang="en-US" sz="1200" dirty="0"/>
          </a:p>
        </p:txBody>
      </p:sp>
      <p:sp>
        <p:nvSpPr>
          <p:cNvPr id="11" name="Flussdiagramm: Vorbereitung 10">
            <a:extLst>
              <a:ext uri="{FF2B5EF4-FFF2-40B4-BE49-F238E27FC236}">
                <a16:creationId xmlns:a16="http://schemas.microsoft.com/office/drawing/2014/main" id="{F3A0AFD1-5DFB-424C-9AF9-BCA0BADB5B0D}"/>
              </a:ext>
            </a:extLst>
          </p:cNvPr>
          <p:cNvSpPr/>
          <p:nvPr/>
        </p:nvSpPr>
        <p:spPr>
          <a:xfrm>
            <a:off x="2532227" y="3244295"/>
            <a:ext cx="15051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Wirtschaft</a:t>
            </a:r>
            <a:endParaRPr lang="en-US" sz="1200" dirty="0"/>
          </a:p>
        </p:txBody>
      </p:sp>
      <p:sp>
        <p:nvSpPr>
          <p:cNvPr id="12" name="Flussdiagramm: Vorbereitung 11">
            <a:extLst>
              <a:ext uri="{FF2B5EF4-FFF2-40B4-BE49-F238E27FC236}">
                <a16:creationId xmlns:a16="http://schemas.microsoft.com/office/drawing/2014/main" id="{5B14724D-83BD-4AFE-8EBD-9875D473876D}"/>
              </a:ext>
            </a:extLst>
          </p:cNvPr>
          <p:cNvSpPr/>
          <p:nvPr/>
        </p:nvSpPr>
        <p:spPr>
          <a:xfrm>
            <a:off x="673851" y="3248538"/>
            <a:ext cx="1494307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Informatik</a:t>
            </a:r>
            <a:endParaRPr lang="en-US" sz="1200" dirty="0"/>
          </a:p>
        </p:txBody>
      </p:sp>
      <p:sp>
        <p:nvSpPr>
          <p:cNvPr id="13" name="Flussdiagramm: Grenzstelle 12">
            <a:extLst>
              <a:ext uri="{FF2B5EF4-FFF2-40B4-BE49-F238E27FC236}">
                <a16:creationId xmlns:a16="http://schemas.microsoft.com/office/drawing/2014/main" id="{E77CD3E7-94D8-4C82-B624-B486421E45B3}"/>
              </a:ext>
            </a:extLst>
          </p:cNvPr>
          <p:cNvSpPr/>
          <p:nvPr/>
        </p:nvSpPr>
        <p:spPr>
          <a:xfrm>
            <a:off x="1126670" y="2168263"/>
            <a:ext cx="2410190" cy="605861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Auswahl: zu welchem </a:t>
            </a:r>
          </a:p>
          <a:p>
            <a:pPr algn="ctr"/>
            <a:r>
              <a:rPr lang="de-DE" sz="1200" dirty="0"/>
              <a:t>Schwerpunkt Übersicht</a:t>
            </a:r>
          </a:p>
        </p:txBody>
      </p:sp>
      <p:sp>
        <p:nvSpPr>
          <p:cNvPr id="15" name="Flussdiagramm: Grenzstelle 14">
            <a:extLst>
              <a:ext uri="{FF2B5EF4-FFF2-40B4-BE49-F238E27FC236}">
                <a16:creationId xmlns:a16="http://schemas.microsoft.com/office/drawing/2014/main" id="{CA6EAA9C-78CA-4896-A916-FDE28D3B1B05}"/>
              </a:ext>
            </a:extLst>
          </p:cNvPr>
          <p:cNvSpPr/>
          <p:nvPr/>
        </p:nvSpPr>
        <p:spPr>
          <a:xfrm>
            <a:off x="1070828" y="4112656"/>
            <a:ext cx="2521874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„Bestenliste“ (Score-abhängig)</a:t>
            </a:r>
          </a:p>
          <a:p>
            <a:pPr algn="ctr"/>
            <a:r>
              <a:rPr lang="de-DE" sz="1200" dirty="0"/>
              <a:t>Einsicht Bewerberdaten</a:t>
            </a:r>
          </a:p>
        </p:txBody>
      </p:sp>
      <p:sp>
        <p:nvSpPr>
          <p:cNvPr id="16" name="Flussdiagramm: Grenzstelle 15">
            <a:extLst>
              <a:ext uri="{FF2B5EF4-FFF2-40B4-BE49-F238E27FC236}">
                <a16:creationId xmlns:a16="http://schemas.microsoft.com/office/drawing/2014/main" id="{5DD882B0-A625-44DD-B39A-2D78B6237E4B}"/>
              </a:ext>
            </a:extLst>
          </p:cNvPr>
          <p:cNvSpPr/>
          <p:nvPr/>
        </p:nvSpPr>
        <p:spPr>
          <a:xfrm>
            <a:off x="3779715" y="293090"/>
            <a:ext cx="155651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Auswahl: </a:t>
            </a:r>
          </a:p>
          <a:p>
            <a:pPr algn="ctr"/>
            <a:r>
              <a:rPr lang="de-DE" sz="1200" dirty="0"/>
              <a:t>Erstbewerbung / Einsicht</a:t>
            </a:r>
          </a:p>
        </p:txBody>
      </p:sp>
      <p:sp>
        <p:nvSpPr>
          <p:cNvPr id="18" name="Flussdiagramm: Vorbereitung 17">
            <a:extLst>
              <a:ext uri="{FF2B5EF4-FFF2-40B4-BE49-F238E27FC236}">
                <a16:creationId xmlns:a16="http://schemas.microsoft.com/office/drawing/2014/main" id="{001E5DB9-E38A-40E7-9D18-94F72D544727}"/>
              </a:ext>
            </a:extLst>
          </p:cNvPr>
          <p:cNvSpPr/>
          <p:nvPr/>
        </p:nvSpPr>
        <p:spPr>
          <a:xfrm>
            <a:off x="4571664" y="1454300"/>
            <a:ext cx="2040622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/>
              <a:t>Erstbewerbung</a:t>
            </a:r>
            <a:endParaRPr lang="en-US" sz="1200" dirty="0"/>
          </a:p>
        </p:txBody>
      </p:sp>
      <p:sp>
        <p:nvSpPr>
          <p:cNvPr id="19" name="Flussdiagramm: Grenzstelle 18">
            <a:extLst>
              <a:ext uri="{FF2B5EF4-FFF2-40B4-BE49-F238E27FC236}">
                <a16:creationId xmlns:a16="http://schemas.microsoft.com/office/drawing/2014/main" id="{2F396ACF-B520-41FB-802E-0ABCAF463D66}"/>
              </a:ext>
            </a:extLst>
          </p:cNvPr>
          <p:cNvSpPr/>
          <p:nvPr/>
        </p:nvSpPr>
        <p:spPr>
          <a:xfrm>
            <a:off x="4529792" y="2459195"/>
            <a:ext cx="2124366" cy="84187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Eingabemaske für </a:t>
            </a:r>
          </a:p>
          <a:p>
            <a:pPr algn="ctr"/>
            <a:r>
              <a:rPr lang="de-DE" sz="1200" dirty="0"/>
              <a:t>persönliche Daten</a:t>
            </a:r>
          </a:p>
          <a:p>
            <a:pPr algn="ctr"/>
            <a:r>
              <a:rPr lang="de-DE" sz="1200" dirty="0"/>
              <a:t>Zuweisung Nr.</a:t>
            </a:r>
          </a:p>
        </p:txBody>
      </p:sp>
      <p:sp>
        <p:nvSpPr>
          <p:cNvPr id="24" name="Flussdiagramm: Grenzstelle 23">
            <a:extLst>
              <a:ext uri="{FF2B5EF4-FFF2-40B4-BE49-F238E27FC236}">
                <a16:creationId xmlns:a16="http://schemas.microsoft.com/office/drawing/2014/main" id="{6DD9F1D7-8697-440A-9096-21735A7BB3B9}"/>
              </a:ext>
            </a:extLst>
          </p:cNvPr>
          <p:cNvSpPr/>
          <p:nvPr/>
        </p:nvSpPr>
        <p:spPr>
          <a:xfrm>
            <a:off x="5088576" y="3641922"/>
            <a:ext cx="1716329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Auswahl Fächer</a:t>
            </a:r>
          </a:p>
        </p:txBody>
      </p:sp>
      <p:sp>
        <p:nvSpPr>
          <p:cNvPr id="25" name="Flussdiagramm: Grenzstelle 24">
            <a:extLst>
              <a:ext uri="{FF2B5EF4-FFF2-40B4-BE49-F238E27FC236}">
                <a16:creationId xmlns:a16="http://schemas.microsoft.com/office/drawing/2014/main" id="{8A72DCED-E923-487A-AADA-7DB7DF7E6D8F}"/>
              </a:ext>
            </a:extLst>
          </p:cNvPr>
          <p:cNvSpPr/>
          <p:nvPr/>
        </p:nvSpPr>
        <p:spPr>
          <a:xfrm>
            <a:off x="7201292" y="3641922"/>
            <a:ext cx="1412317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/>
              <a:t>Eingabe Fächer (Noten)</a:t>
            </a:r>
          </a:p>
        </p:txBody>
      </p:sp>
      <p:sp>
        <p:nvSpPr>
          <p:cNvPr id="26" name="Flussdiagramm: Vorbereitung 25">
            <a:extLst>
              <a:ext uri="{FF2B5EF4-FFF2-40B4-BE49-F238E27FC236}">
                <a16:creationId xmlns:a16="http://schemas.microsoft.com/office/drawing/2014/main" id="{6AEDCB90-8D33-43FF-A855-83DEF9226A5D}"/>
              </a:ext>
            </a:extLst>
          </p:cNvPr>
          <p:cNvSpPr/>
          <p:nvPr/>
        </p:nvSpPr>
        <p:spPr>
          <a:xfrm>
            <a:off x="5612938" y="342271"/>
            <a:ext cx="1229986" cy="63730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Einsicht</a:t>
            </a:r>
            <a:endParaRPr lang="en-US" sz="1200" dirty="0"/>
          </a:p>
        </p:txBody>
      </p:sp>
      <p:sp>
        <p:nvSpPr>
          <p:cNvPr id="27" name="Flussdiagramm: Grenzstelle 26">
            <a:extLst>
              <a:ext uri="{FF2B5EF4-FFF2-40B4-BE49-F238E27FC236}">
                <a16:creationId xmlns:a16="http://schemas.microsoft.com/office/drawing/2014/main" id="{3F3DA32F-14EB-4DDB-9D9D-257DFD0A130D}"/>
              </a:ext>
            </a:extLst>
          </p:cNvPr>
          <p:cNvSpPr/>
          <p:nvPr/>
        </p:nvSpPr>
        <p:spPr>
          <a:xfrm>
            <a:off x="7158216" y="285467"/>
            <a:ext cx="1662255" cy="745374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aktueller Status </a:t>
            </a:r>
          </a:p>
          <a:p>
            <a:pPr algn="ctr"/>
            <a:r>
              <a:rPr lang="de-DE" sz="1200" dirty="0"/>
              <a:t>Bewerbung / Daten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05548F5-165E-430E-80B9-969CA9CD4B59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028350" y="976811"/>
            <a:ext cx="1" cy="2370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9B8519B4-36BB-46FE-9C09-C5FFC368CA8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1733173" y="658157"/>
            <a:ext cx="31556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B054E5B-BA10-4DAC-9DC4-A582DADD828C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3458384" y="658157"/>
            <a:ext cx="321331" cy="76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EB028A47-A2D1-4546-812C-AFEBA9032457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>
            <a:off x="6804905" y="4014609"/>
            <a:ext cx="3963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94BE81AC-ABA3-4CC8-B077-7D7B5F49E79F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336230" y="660926"/>
            <a:ext cx="276708" cy="48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4892A205-12D2-4F66-ACBB-CA8F87AB668B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 flipV="1">
            <a:off x="6842924" y="658154"/>
            <a:ext cx="315292" cy="27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CFB2A889-EE3D-4A78-AD64-859C0A559FAF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5591975" y="2091609"/>
            <a:ext cx="0" cy="367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Verbinder: gekrümmt 35">
            <a:extLst>
              <a:ext uri="{FF2B5EF4-FFF2-40B4-BE49-F238E27FC236}">
                <a16:creationId xmlns:a16="http://schemas.microsoft.com/office/drawing/2014/main" id="{FEF9F398-0059-433E-B740-25B09FB6E0B0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rot="5400000">
            <a:off x="1639178" y="2555951"/>
            <a:ext cx="474414" cy="91076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Verbinder: gekrümmt 36">
            <a:extLst>
              <a:ext uri="{FF2B5EF4-FFF2-40B4-BE49-F238E27FC236}">
                <a16:creationId xmlns:a16="http://schemas.microsoft.com/office/drawing/2014/main" id="{20952543-6C54-497E-95E0-9CD69372D380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rot="16200000" flipH="1">
            <a:off x="2573207" y="2532681"/>
            <a:ext cx="470171" cy="953055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Verbinder: gekrümmt 37">
            <a:extLst>
              <a:ext uri="{FF2B5EF4-FFF2-40B4-BE49-F238E27FC236}">
                <a16:creationId xmlns:a16="http://schemas.microsoft.com/office/drawing/2014/main" id="{3FCD3452-D14E-4A16-A653-78887827855C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rot="16200000" flipH="1">
            <a:off x="1521491" y="1357989"/>
            <a:ext cx="317132" cy="130341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Verbinder: gekrümmt 38">
            <a:extLst>
              <a:ext uri="{FF2B5EF4-FFF2-40B4-BE49-F238E27FC236}">
                <a16:creationId xmlns:a16="http://schemas.microsoft.com/office/drawing/2014/main" id="{A8D42054-C880-4F56-A9C7-A45B89F239C9}"/>
              </a:ext>
            </a:extLst>
          </p:cNvPr>
          <p:cNvCxnSpPr>
            <a:cxnSpLocks/>
            <a:stCxn id="19" idx="2"/>
            <a:endCxn id="24" idx="1"/>
          </p:cNvCxnSpPr>
          <p:nvPr/>
        </p:nvCxnSpPr>
        <p:spPr>
          <a:xfrm rot="5400000">
            <a:off x="4983506" y="3406139"/>
            <a:ext cx="713541" cy="503399"/>
          </a:xfrm>
          <a:prstGeom prst="curvedConnector4">
            <a:avLst>
              <a:gd name="adj1" fmla="val 23885"/>
              <a:gd name="adj2" fmla="val 14541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Verbinder: gekrümmt 39">
            <a:extLst>
              <a:ext uri="{FF2B5EF4-FFF2-40B4-BE49-F238E27FC236}">
                <a16:creationId xmlns:a16="http://schemas.microsoft.com/office/drawing/2014/main" id="{FC3A9167-4782-4FB7-AE73-E3F8AFE2E0C4}"/>
              </a:ext>
            </a:extLst>
          </p:cNvPr>
          <p:cNvCxnSpPr>
            <a:cxnSpLocks/>
            <a:stCxn id="12" idx="2"/>
            <a:endCxn id="15" idx="1"/>
          </p:cNvCxnSpPr>
          <p:nvPr/>
        </p:nvCxnSpPr>
        <p:spPr>
          <a:xfrm rot="5400000">
            <a:off x="946169" y="4010507"/>
            <a:ext cx="599496" cy="350177"/>
          </a:xfrm>
          <a:prstGeom prst="curvedConnector4">
            <a:avLst>
              <a:gd name="adj1" fmla="val 18917"/>
              <a:gd name="adj2" fmla="val 17752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Verbinder: gekrümmt 40">
            <a:extLst>
              <a:ext uri="{FF2B5EF4-FFF2-40B4-BE49-F238E27FC236}">
                <a16:creationId xmlns:a16="http://schemas.microsoft.com/office/drawing/2014/main" id="{F5863378-D5DD-4309-AD79-8353C3070541}"/>
              </a:ext>
            </a:extLst>
          </p:cNvPr>
          <p:cNvCxnSpPr>
            <a:cxnSpLocks/>
            <a:stCxn id="11" idx="2"/>
            <a:endCxn id="15" idx="3"/>
          </p:cNvCxnSpPr>
          <p:nvPr/>
        </p:nvCxnSpPr>
        <p:spPr>
          <a:xfrm rot="16200000" flipH="1">
            <a:off x="3136892" y="4029532"/>
            <a:ext cx="603739" cy="307882"/>
          </a:xfrm>
          <a:prstGeom prst="curvedConnector4">
            <a:avLst>
              <a:gd name="adj1" fmla="val 19135"/>
              <a:gd name="adj2" fmla="val 318691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0" name="Verbinder: gekrümmt 119">
            <a:extLst>
              <a:ext uri="{FF2B5EF4-FFF2-40B4-BE49-F238E27FC236}">
                <a16:creationId xmlns:a16="http://schemas.microsoft.com/office/drawing/2014/main" id="{FCAE87C7-D424-4019-81BA-BA7E052E5A80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rot="16200000" flipH="1">
            <a:off x="4867056" y="729381"/>
            <a:ext cx="415836" cy="1034002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594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4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50"/>
                            </p:stCondLst>
                            <p:childTnLst>
                              <p:par>
                                <p:cTn id="15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750"/>
                            </p:stCondLst>
                            <p:childTnLst>
                              <p:par>
                                <p:cTn id="15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5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250"/>
                            </p:stCondLst>
                            <p:childTnLst>
                              <p:par>
                                <p:cTn id="16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750"/>
                            </p:stCondLst>
                            <p:childTnLst>
                              <p:par>
                                <p:cTn id="167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6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6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250"/>
                            </p:stCondLst>
                            <p:childTnLst>
                              <p:par>
                                <p:cTn id="17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7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2A40D"/>
                                      </p:to>
                                    </p:animClr>
                                    <p:set>
                                      <p:cBhvr>
                                        <p:cTn id="17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Prototyp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GUI für das Bewerbungsportal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211758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5536" y="3291830"/>
            <a:ext cx="8748464" cy="576064"/>
          </a:xfrm>
        </p:spPr>
        <p:txBody>
          <a:bodyPr/>
          <a:lstStyle/>
          <a:p>
            <a:r>
              <a:rPr lang="en-US" altLang="ko-KR" b="1" dirty="0" err="1">
                <a:solidFill>
                  <a:schemeClr val="accent2"/>
                </a:solidFill>
              </a:rPr>
              <a:t>Prototyp</a:t>
            </a:r>
            <a:r>
              <a:rPr lang="en-US" altLang="ko-KR" b="1" dirty="0">
                <a:solidFill>
                  <a:srgbClr val="F2A40D"/>
                </a:solidFill>
              </a:rPr>
              <a:t>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Präsentation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5536" y="3867894"/>
            <a:ext cx="8748464" cy="288032"/>
          </a:xfrm>
        </p:spPr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5536" y="4227934"/>
            <a:ext cx="5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 Easy to change colors, photos and Text.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8ED70E4A-038B-48B7-B897-D152F6DFBAE6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4C7A53B2-A2F3-474D-AB2D-72203D54F6A4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54A0E86D-F418-4305-B80C-96948704E24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2D205EE6-E63C-41BD-B9A0-097FA24E2E19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58351663-667F-482D-B20F-3CE639FE3E3E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39524483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apezoid 18"/>
          <p:cNvSpPr/>
          <p:nvPr/>
        </p:nvSpPr>
        <p:spPr>
          <a:xfrm rot="5400000">
            <a:off x="3551985" y="2172250"/>
            <a:ext cx="2736052" cy="1518828"/>
          </a:xfrm>
          <a:prstGeom prst="trapezoid">
            <a:avLst>
              <a:gd name="adj" fmla="val 72234"/>
            </a:avLst>
          </a:pr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Nachgelagerte</a:t>
            </a:r>
            <a:r>
              <a:rPr lang="en-US" altLang="ko-KR" dirty="0"/>
              <a:t> </a:t>
            </a:r>
            <a:r>
              <a:rPr lang="en-US" altLang="ko-KR" dirty="0" err="1"/>
              <a:t>Prozesse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Ausbaupotenzial</a:t>
            </a:r>
            <a:r>
              <a:rPr lang="en-US" altLang="ko-KR" dirty="0"/>
              <a:t> von </a:t>
            </a:r>
            <a:r>
              <a:rPr lang="en-US" altLang="ko-KR" dirty="0" err="1"/>
              <a:t>RecruitX</a:t>
            </a:r>
            <a:endParaRPr lang="en-US" altLang="ko-KR" dirty="0"/>
          </a:p>
        </p:txBody>
      </p:sp>
      <p:sp>
        <p:nvSpPr>
          <p:cNvPr id="4" name="Rounded Rectangle 3"/>
          <p:cNvSpPr/>
          <p:nvPr/>
        </p:nvSpPr>
        <p:spPr>
          <a:xfrm>
            <a:off x="651681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ounded Rectangle 5"/>
          <p:cNvSpPr/>
          <p:nvPr/>
        </p:nvSpPr>
        <p:spPr>
          <a:xfrm>
            <a:off x="1403648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ounded Rectangle 6"/>
          <p:cNvSpPr/>
          <p:nvPr/>
        </p:nvSpPr>
        <p:spPr>
          <a:xfrm>
            <a:off x="2155615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7"/>
          <p:cNvSpPr/>
          <p:nvPr/>
        </p:nvSpPr>
        <p:spPr>
          <a:xfrm>
            <a:off x="2907582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ounded Rectangle 8"/>
          <p:cNvSpPr/>
          <p:nvPr/>
        </p:nvSpPr>
        <p:spPr>
          <a:xfrm>
            <a:off x="3659549" y="1399883"/>
            <a:ext cx="540000" cy="30600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5245101" y="2317823"/>
            <a:ext cx="1224136" cy="12241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588224" y="2419626"/>
            <a:ext cx="2304256" cy="1048024"/>
            <a:chOff x="803640" y="3362835"/>
            <a:chExt cx="2059657" cy="1048024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3411746">
            <a:off x="5587356" y="2382006"/>
            <a:ext cx="480665" cy="1023698"/>
            <a:chOff x="6777274" y="1831284"/>
            <a:chExt cx="552841" cy="1177414"/>
          </a:xfrm>
        </p:grpSpPr>
        <p:grpSp>
          <p:nvGrpSpPr>
            <p:cNvPr id="15" name="Group 14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Freeform 15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Oval 9"/>
          <p:cNvSpPr/>
          <p:nvPr/>
        </p:nvSpPr>
        <p:spPr>
          <a:xfrm>
            <a:off x="690633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Oval 19"/>
          <p:cNvSpPr/>
          <p:nvPr/>
        </p:nvSpPr>
        <p:spPr>
          <a:xfrm>
            <a:off x="1442600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val 20"/>
          <p:cNvSpPr/>
          <p:nvPr/>
        </p:nvSpPr>
        <p:spPr>
          <a:xfrm>
            <a:off x="2194567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Oval 21"/>
          <p:cNvSpPr/>
          <p:nvPr/>
        </p:nvSpPr>
        <p:spPr>
          <a:xfrm>
            <a:off x="2946534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val 22"/>
          <p:cNvSpPr/>
          <p:nvPr/>
        </p:nvSpPr>
        <p:spPr>
          <a:xfrm>
            <a:off x="3698501" y="1445644"/>
            <a:ext cx="462096" cy="462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58962" y="147586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10126" y="147410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161290" y="147235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12454" y="1470597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63618" y="1468842"/>
            <a:ext cx="533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05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264216" y="3011307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16200000">
            <a:off x="487751" y="3011308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16200000">
            <a:off x="1239718" y="3011309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rot="16200000">
            <a:off x="1991685" y="3011310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6200000">
            <a:off x="2743652" y="3011311"/>
            <a:ext cx="2371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3941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Fazit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 err="1"/>
              <a:t>Lessons</a:t>
            </a:r>
            <a:r>
              <a:rPr lang="de-DE" altLang="ko-KR" dirty="0"/>
              <a:t> </a:t>
            </a:r>
            <a:r>
              <a:rPr lang="de-DE" altLang="ko-KR" dirty="0" err="1"/>
              <a:t>learned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99041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uis-goncalves.com/content/uploads/2013/09/Sailboat.png">
            <a:extLst>
              <a:ext uri="{FF2B5EF4-FFF2-40B4-BE49-F238E27FC236}">
                <a16:creationId xmlns:a16="http://schemas.microsoft.com/office/drawing/2014/main" id="{03552EA8-DA57-45AA-A579-1AA4EB122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49492"/>
            <a:ext cx="6192688" cy="464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556F9DA-21DE-46EA-A075-E38F307DCA70}"/>
              </a:ext>
            </a:extLst>
          </p:cNvPr>
          <p:cNvSpPr txBox="1"/>
          <p:nvPr/>
        </p:nvSpPr>
        <p:spPr>
          <a:xfrm rot="16200000">
            <a:off x="-490045" y="1183853"/>
            <a:ext cx="2582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Lesssons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learned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DEEE7AA-684B-4DB4-A5B3-D5EAD2B605D2}"/>
              </a:ext>
            </a:extLst>
          </p:cNvPr>
          <p:cNvSpPr/>
          <p:nvPr/>
        </p:nvSpPr>
        <p:spPr>
          <a:xfrm>
            <a:off x="7092280" y="1960487"/>
            <a:ext cx="158417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Feedback von Britta und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</a:rPr>
              <a:t>Thomas</a:t>
            </a:r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C4CE7607-265B-4DC5-962C-4B99A0609EDB}"/>
              </a:ext>
            </a:extLst>
          </p:cNvPr>
          <p:cNvSpPr/>
          <p:nvPr/>
        </p:nvSpPr>
        <p:spPr>
          <a:xfrm>
            <a:off x="2699792" y="3507854"/>
            <a:ext cx="1944216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Uns unbekannte Programmier-</a:t>
            </a:r>
          </a:p>
          <a:p>
            <a:pPr algn="ctr"/>
            <a:r>
              <a:rPr lang="de-DE" sz="1200" dirty="0" err="1">
                <a:solidFill>
                  <a:sysClr val="windowText" lastClr="000000"/>
                </a:solidFill>
              </a:rPr>
              <a:t>methoden</a:t>
            </a:r>
            <a:endParaRPr lang="de-DE" sz="1200" dirty="0">
              <a:solidFill>
                <a:sysClr val="windowText" lastClr="000000"/>
              </a:solidFill>
            </a:endParaRPr>
          </a:p>
        </p:txBody>
      </p:sp>
      <p:sp>
        <p:nvSpPr>
          <p:cNvPr id="17" name="Sechseck 16">
            <a:extLst>
              <a:ext uri="{FF2B5EF4-FFF2-40B4-BE49-F238E27FC236}">
                <a16:creationId xmlns:a16="http://schemas.microsoft.com/office/drawing/2014/main" id="{C9D47145-EBC0-49AA-AA86-ADBD097EEC74}"/>
              </a:ext>
            </a:extLst>
          </p:cNvPr>
          <p:cNvSpPr/>
          <p:nvPr/>
        </p:nvSpPr>
        <p:spPr>
          <a:xfrm>
            <a:off x="6228184" y="3867894"/>
            <a:ext cx="2160240" cy="864096"/>
          </a:xfrm>
          <a:prstGeom prst="hexagon">
            <a:avLst>
              <a:gd name="adj" fmla="val 33570"/>
              <a:gd name="vf" fmla="val 115470"/>
            </a:avLst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Arbeiten ohne 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Informationen über</a:t>
            </a:r>
          </a:p>
          <a:p>
            <a:pPr algn="ctr"/>
            <a:r>
              <a:rPr lang="de-DE" sz="1200" dirty="0">
                <a:solidFill>
                  <a:sysClr val="windowText" lastClr="000000"/>
                </a:solidFill>
              </a:rPr>
              <a:t>Status der Gruppe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B2874CEA-FE3D-4233-8363-9BAD89A47393}"/>
              </a:ext>
            </a:extLst>
          </p:cNvPr>
          <p:cNvSpPr/>
          <p:nvPr/>
        </p:nvSpPr>
        <p:spPr>
          <a:xfrm>
            <a:off x="2411760" y="483518"/>
            <a:ext cx="2304256" cy="720080"/>
          </a:xfrm>
          <a:prstGeom prst="ellipse">
            <a:avLst/>
          </a:prstGeo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Programm mit Ausblick auf Weiterentwicklung</a:t>
            </a:r>
          </a:p>
        </p:txBody>
      </p:sp>
    </p:spTree>
    <p:extLst>
      <p:ext uri="{BB962C8B-B14F-4D97-AF65-F5344CB8AC3E}">
        <p14:creationId xmlns:p14="http://schemas.microsoft.com/office/powerpoint/2010/main" val="103145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555776" y="114446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cs typeface="Arial" pitchFamily="34" charset="0"/>
              </a:rPr>
              <a:t>Gliederung</a:t>
            </a:r>
            <a:endParaRPr lang="en-US" sz="3600" dirty="0">
              <a:cs typeface="Arial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131840" y="843558"/>
            <a:ext cx="5201841" cy="576064"/>
            <a:chOff x="3131840" y="1491630"/>
            <a:chExt cx="5256584" cy="576064"/>
          </a:xfrm>
        </p:grpSpPr>
        <p:sp>
          <p:nvSpPr>
            <p:cNvPr id="2" name="Rectangle 1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Right Triangle 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127128" y="1728016"/>
            <a:ext cx="5201841" cy="576064"/>
            <a:chOff x="3131840" y="1491630"/>
            <a:chExt cx="5256584" cy="576064"/>
          </a:xfrm>
        </p:grpSpPr>
        <p:sp>
          <p:nvSpPr>
            <p:cNvPr id="18" name="Rectangle 17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Right Triangle 18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120330" y="2619756"/>
            <a:ext cx="5201841" cy="576064"/>
            <a:chOff x="3131840" y="1491630"/>
            <a:chExt cx="5256584" cy="576064"/>
          </a:xfrm>
        </p:grpSpPr>
        <p:sp>
          <p:nvSpPr>
            <p:cNvPr id="21" name="Rectangle 20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" name="Right Triangle 21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120330" y="3465715"/>
            <a:ext cx="5201841" cy="576064"/>
            <a:chOff x="3131840" y="1491630"/>
            <a:chExt cx="5256584" cy="576064"/>
          </a:xfrm>
        </p:grpSpPr>
        <p:sp>
          <p:nvSpPr>
            <p:cNvPr id="24" name="Rectangle 23"/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Right Triangle 24"/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131840" y="843558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21373" y="17280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08820" y="261975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03065" y="3465716"/>
            <a:ext cx="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851840" y="924200"/>
            <a:ext cx="4346823" cy="492403"/>
            <a:chOff x="3851840" y="1356248"/>
            <a:chExt cx="4392568" cy="615435"/>
          </a:xfrm>
        </p:grpSpPr>
        <p:sp>
          <p:nvSpPr>
            <p:cNvPr id="30" name="TextBox 2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Bärbel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Schäfer –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Personalreferentin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Recruiting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852883" y="1814864"/>
            <a:ext cx="4346823" cy="492403"/>
            <a:chOff x="3851840" y="1356248"/>
            <a:chExt cx="4392568" cy="615435"/>
          </a:xfrm>
        </p:grpSpPr>
        <p:sp>
          <p:nvSpPr>
            <p:cNvPr id="37" name="TextBox 36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Umständliche Prozesse, aktuelle Situation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851840" y="2712810"/>
            <a:ext cx="4346823" cy="492403"/>
            <a:chOff x="3851840" y="1356248"/>
            <a:chExt cx="4392568" cy="615435"/>
          </a:xfrm>
        </p:grpSpPr>
        <p:sp>
          <p:nvSpPr>
            <p:cNvPr id="40" name="TextBox 39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Lösungsideen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Konzeptfindung &amp; </a:t>
              </a:r>
              <a:r>
                <a:rPr lang="de-DE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Scoping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57595" y="3564976"/>
            <a:ext cx="4346823" cy="492403"/>
            <a:chOff x="3851840" y="1356248"/>
            <a:chExt cx="4392568" cy="615435"/>
          </a:xfrm>
        </p:grpSpPr>
        <p:sp>
          <p:nvSpPr>
            <p:cNvPr id="43" name="TextBox 42"/>
            <p:cNvSpPr txBox="1"/>
            <p:nvPr/>
          </p:nvSpPr>
          <p:spPr>
            <a:xfrm>
              <a:off x="3851840" y="1356248"/>
              <a:ext cx="4392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Gewählte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Lösung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Grundidee und nachgelagerte Prozesse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22">
            <a:extLst>
              <a:ext uri="{FF2B5EF4-FFF2-40B4-BE49-F238E27FC236}">
                <a16:creationId xmlns:a16="http://schemas.microsoft.com/office/drawing/2014/main" id="{0C2F3543-2C4D-4275-874E-B1FBE4FB9005}"/>
              </a:ext>
            </a:extLst>
          </p:cNvPr>
          <p:cNvGrpSpPr/>
          <p:nvPr/>
        </p:nvGrpSpPr>
        <p:grpSpPr>
          <a:xfrm>
            <a:off x="3114574" y="4311739"/>
            <a:ext cx="5201841" cy="576064"/>
            <a:chOff x="3131840" y="1491630"/>
            <a:chExt cx="5256584" cy="576064"/>
          </a:xfrm>
        </p:grpSpPr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E46AB79D-6C7D-43FC-8F2C-AE403EC4A343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4" name="Right Triangle 24">
              <a:extLst>
                <a:ext uri="{FF2B5EF4-FFF2-40B4-BE49-F238E27FC236}">
                  <a16:creationId xmlns:a16="http://schemas.microsoft.com/office/drawing/2014/main" id="{C05DDAC5-5E26-446B-AFF9-7C710B1FBF74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28">
            <a:extLst>
              <a:ext uri="{FF2B5EF4-FFF2-40B4-BE49-F238E27FC236}">
                <a16:creationId xmlns:a16="http://schemas.microsoft.com/office/drawing/2014/main" id="{5612DD4F-F8A4-4CEC-942F-8633F0AEF776}"/>
              </a:ext>
            </a:extLst>
          </p:cNvPr>
          <p:cNvSpPr txBox="1"/>
          <p:nvPr/>
        </p:nvSpPr>
        <p:spPr>
          <a:xfrm>
            <a:off x="3097309" y="4311740"/>
            <a:ext cx="5276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ko-KR" sz="2000" b="1" dirty="0">
                <a:solidFill>
                  <a:schemeClr val="bg1"/>
                </a:solidFill>
                <a:cs typeface="Arial" pitchFamily="34" charset="0"/>
              </a:rPr>
              <a:t>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ACB66E7A-9E02-4E25-BB1C-F3C14189F110}"/>
              </a:ext>
            </a:extLst>
          </p:cNvPr>
          <p:cNvGrpSpPr/>
          <p:nvPr/>
        </p:nvGrpSpPr>
        <p:grpSpPr>
          <a:xfrm>
            <a:off x="3851839" y="4411000"/>
            <a:ext cx="4346823" cy="492403"/>
            <a:chOff x="3851840" y="1356248"/>
            <a:chExt cx="4392568" cy="615435"/>
          </a:xfrm>
        </p:grpSpPr>
        <p:sp>
          <p:nvSpPr>
            <p:cNvPr id="46" name="TextBox 42">
              <a:extLst>
                <a:ext uri="{FF2B5EF4-FFF2-40B4-BE49-F238E27FC236}">
                  <a16:creationId xmlns:a16="http://schemas.microsoft.com/office/drawing/2014/main" id="{BB83D105-3056-4F91-9967-CAC35347908D}"/>
                </a:ext>
              </a:extLst>
            </p:cNvPr>
            <p:cNvSpPr txBox="1"/>
            <p:nvPr/>
          </p:nvSpPr>
          <p:spPr>
            <a:xfrm>
              <a:off x="3851840" y="1356248"/>
              <a:ext cx="4392567" cy="384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Prototyp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8661FC74-EB59-4D28-A0BB-CB64BEF99175}"/>
                </a:ext>
              </a:extLst>
            </p:cNvPr>
            <p:cNvSpPr txBox="1"/>
            <p:nvPr/>
          </p:nvSpPr>
          <p:spPr>
            <a:xfrm>
              <a:off x="3851840" y="1625473"/>
              <a:ext cx="4392568" cy="34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UI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das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Bewerbungsportal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Lessons learned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Was </a:t>
            </a:r>
            <a:r>
              <a:rPr lang="en-US" altLang="ko-KR" dirty="0" err="1"/>
              <a:t>nehmen</a:t>
            </a:r>
            <a:r>
              <a:rPr lang="en-US" altLang="ko-KR" dirty="0"/>
              <a:t> </a:t>
            </a:r>
            <a:r>
              <a:rPr lang="en-US" altLang="ko-KR" dirty="0" err="1"/>
              <a:t>wir</a:t>
            </a:r>
            <a:r>
              <a:rPr lang="en-US" altLang="ko-KR" dirty="0"/>
              <a:t> in die </a:t>
            </a:r>
            <a:r>
              <a:rPr lang="en-US" altLang="ko-KR" dirty="0" err="1"/>
              <a:t>nächsten</a:t>
            </a:r>
            <a:r>
              <a:rPr lang="en-US" altLang="ko-KR" dirty="0"/>
              <a:t> </a:t>
            </a:r>
            <a:r>
              <a:rPr lang="en-US" altLang="ko-KR" dirty="0" err="1"/>
              <a:t>Projekte</a:t>
            </a:r>
            <a:r>
              <a:rPr lang="en-US" altLang="ko-KR" dirty="0"/>
              <a:t> </a:t>
            </a:r>
            <a:r>
              <a:rPr lang="en-US" altLang="ko-KR" dirty="0" err="1"/>
              <a:t>mit</a:t>
            </a:r>
            <a:r>
              <a:rPr lang="en-US" altLang="ko-KR" dirty="0"/>
              <a:t>?</a:t>
            </a:r>
          </a:p>
        </p:txBody>
      </p:sp>
      <p:grpSp>
        <p:nvGrpSpPr>
          <p:cNvPr id="13319" name="Group 13318"/>
          <p:cNvGrpSpPr/>
          <p:nvPr/>
        </p:nvGrpSpPr>
        <p:grpSpPr>
          <a:xfrm rot="19917947">
            <a:off x="1469388" y="1353546"/>
            <a:ext cx="1665869" cy="3558872"/>
            <a:chOff x="1359132" y="345882"/>
            <a:chExt cx="1966239" cy="4200564"/>
          </a:xfrm>
        </p:grpSpPr>
        <p:grpSp>
          <p:nvGrpSpPr>
            <p:cNvPr id="24" name="Group 23"/>
            <p:cNvGrpSpPr/>
            <p:nvPr/>
          </p:nvGrpSpPr>
          <p:grpSpPr>
            <a:xfrm>
              <a:off x="2073901" y="2186669"/>
              <a:ext cx="501313" cy="2359777"/>
              <a:chOff x="2810055" y="1677194"/>
              <a:chExt cx="535258" cy="2519562"/>
            </a:xfrm>
          </p:grpSpPr>
          <p:sp>
            <p:nvSpPr>
              <p:cNvPr id="7" name="Rectangle 8"/>
              <p:cNvSpPr/>
              <p:nvPr/>
            </p:nvSpPr>
            <p:spPr>
              <a:xfrm>
                <a:off x="2810675" y="3399597"/>
                <a:ext cx="534638" cy="779141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100000">
                    <a:schemeClr val="accent2">
                      <a:lumMod val="70000"/>
                      <a:lumOff val="3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Rectangle 8"/>
              <p:cNvSpPr/>
              <p:nvPr/>
            </p:nvSpPr>
            <p:spPr>
              <a:xfrm>
                <a:off x="2984722" y="3392706"/>
                <a:ext cx="180870" cy="787996"/>
              </a:xfrm>
              <a:custGeom>
                <a:avLst/>
                <a:gdLst>
                  <a:gd name="connsiteX0" fmla="*/ 0 w 1359043"/>
                  <a:gd name="connsiteY0" fmla="*/ 0 h 1813992"/>
                  <a:gd name="connsiteX1" fmla="*/ 1359043 w 1359043"/>
                  <a:gd name="connsiteY1" fmla="*/ 0 h 1813992"/>
                  <a:gd name="connsiteX2" fmla="*/ 1359043 w 1359043"/>
                  <a:gd name="connsiteY2" fmla="*/ 212596 h 1813992"/>
                  <a:gd name="connsiteX3" fmla="*/ 806822 w 1359043"/>
                  <a:gd name="connsiteY3" fmla="*/ 1813992 h 1813992"/>
                  <a:gd name="connsiteX4" fmla="*/ 1012 w 1359043"/>
                  <a:gd name="connsiteY4" fmla="*/ 289727 h 1813992"/>
                  <a:gd name="connsiteX5" fmla="*/ 0 w 1359043"/>
                  <a:gd name="connsiteY5" fmla="*/ 289727 h 1813992"/>
                  <a:gd name="connsiteX6" fmla="*/ 0 w 1359043"/>
                  <a:gd name="connsiteY6" fmla="*/ 288030 h 1813992"/>
                  <a:gd name="connsiteX7" fmla="*/ 0 w 1359043"/>
                  <a:gd name="connsiteY7" fmla="*/ 0 h 1813992"/>
                  <a:gd name="connsiteX0" fmla="*/ 0 w 1359043"/>
                  <a:gd name="connsiteY0" fmla="*/ 0 h 1820658"/>
                  <a:gd name="connsiteX1" fmla="*/ 1359043 w 1359043"/>
                  <a:gd name="connsiteY1" fmla="*/ 0 h 1820658"/>
                  <a:gd name="connsiteX2" fmla="*/ 1359043 w 1359043"/>
                  <a:gd name="connsiteY2" fmla="*/ 212596 h 1820658"/>
                  <a:gd name="connsiteX3" fmla="*/ 720119 w 1359043"/>
                  <a:gd name="connsiteY3" fmla="*/ 1820658 h 1820658"/>
                  <a:gd name="connsiteX4" fmla="*/ 1012 w 1359043"/>
                  <a:gd name="connsiteY4" fmla="*/ 289727 h 1820658"/>
                  <a:gd name="connsiteX5" fmla="*/ 0 w 1359043"/>
                  <a:gd name="connsiteY5" fmla="*/ 289727 h 1820658"/>
                  <a:gd name="connsiteX6" fmla="*/ 0 w 1359043"/>
                  <a:gd name="connsiteY6" fmla="*/ 288030 h 1820658"/>
                  <a:gd name="connsiteX7" fmla="*/ 0 w 1359043"/>
                  <a:gd name="connsiteY7" fmla="*/ 0 h 182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9043" h="1820658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720119" y="1820658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50000"/>
                      <a:lumOff val="50000"/>
                    </a:schemeClr>
                  </a:gs>
                  <a:gs pos="100000">
                    <a:schemeClr val="accent2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10055" y="3399597"/>
                <a:ext cx="264192" cy="763141"/>
              </a:xfrm>
              <a:custGeom>
                <a:avLst/>
                <a:gdLst>
                  <a:gd name="connsiteX0" fmla="*/ 0 w 1345558"/>
                  <a:gd name="connsiteY0" fmla="*/ 0 h 1783227"/>
                  <a:gd name="connsiteX1" fmla="*/ 897414 w 1345558"/>
                  <a:gd name="connsiteY1" fmla="*/ 0 h 1783227"/>
                  <a:gd name="connsiteX2" fmla="*/ 901843 w 1345558"/>
                  <a:gd name="connsiteY2" fmla="*/ 212596 h 1783227"/>
                  <a:gd name="connsiteX3" fmla="*/ 1345558 w 1345558"/>
                  <a:gd name="connsiteY3" fmla="*/ 1783227 h 1783227"/>
                  <a:gd name="connsiteX4" fmla="*/ 1012 w 1345558"/>
                  <a:gd name="connsiteY4" fmla="*/ 289727 h 1783227"/>
                  <a:gd name="connsiteX5" fmla="*/ 0 w 1345558"/>
                  <a:gd name="connsiteY5" fmla="*/ 289727 h 1783227"/>
                  <a:gd name="connsiteX6" fmla="*/ 0 w 1345558"/>
                  <a:gd name="connsiteY6" fmla="*/ 288030 h 1783227"/>
                  <a:gd name="connsiteX7" fmla="*/ 0 w 1345558"/>
                  <a:gd name="connsiteY7" fmla="*/ 0 h 1783227"/>
                  <a:gd name="connsiteX0" fmla="*/ 0 w 1331023"/>
                  <a:gd name="connsiteY0" fmla="*/ 0 h 1763232"/>
                  <a:gd name="connsiteX1" fmla="*/ 897414 w 1331023"/>
                  <a:gd name="connsiteY1" fmla="*/ 0 h 1763232"/>
                  <a:gd name="connsiteX2" fmla="*/ 901843 w 1331023"/>
                  <a:gd name="connsiteY2" fmla="*/ 212596 h 1763232"/>
                  <a:gd name="connsiteX3" fmla="*/ 1331023 w 1331023"/>
                  <a:gd name="connsiteY3" fmla="*/ 1763232 h 1763232"/>
                  <a:gd name="connsiteX4" fmla="*/ 1012 w 1331023"/>
                  <a:gd name="connsiteY4" fmla="*/ 289727 h 1763232"/>
                  <a:gd name="connsiteX5" fmla="*/ 0 w 1331023"/>
                  <a:gd name="connsiteY5" fmla="*/ 289727 h 1763232"/>
                  <a:gd name="connsiteX6" fmla="*/ 0 w 1331023"/>
                  <a:gd name="connsiteY6" fmla="*/ 288030 h 1763232"/>
                  <a:gd name="connsiteX7" fmla="*/ 0 w 1331023"/>
                  <a:gd name="connsiteY7" fmla="*/ 0 h 176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1023" h="1763232">
                    <a:moveTo>
                      <a:pt x="0" y="0"/>
                    </a:moveTo>
                    <a:lnTo>
                      <a:pt x="897414" y="0"/>
                    </a:lnTo>
                    <a:cubicBezTo>
                      <a:pt x="898890" y="70865"/>
                      <a:pt x="900367" y="141731"/>
                      <a:pt x="901843" y="212596"/>
                    </a:cubicBezTo>
                    <a:lnTo>
                      <a:pt x="1331023" y="1763232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30000"/>
                      <a:lumOff val="70000"/>
                    </a:schemeClr>
                  </a:gs>
                  <a:gs pos="100000">
                    <a:schemeClr val="accent2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Rectangle 2"/>
              <p:cNvSpPr/>
              <p:nvPr/>
            </p:nvSpPr>
            <p:spPr>
              <a:xfrm>
                <a:off x="2811292" y="1677194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30000"/>
                      <a:lumOff val="7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Rectangle 2"/>
              <p:cNvSpPr/>
              <p:nvPr/>
            </p:nvSpPr>
            <p:spPr>
              <a:xfrm>
                <a:off x="2987824" y="1677195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Rectangle 2"/>
              <p:cNvSpPr/>
              <p:nvPr/>
            </p:nvSpPr>
            <p:spPr>
              <a:xfrm>
                <a:off x="3165590" y="1677196"/>
                <a:ext cx="177768" cy="1815899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Isosceles Triangle 4"/>
              <p:cNvSpPr/>
              <p:nvPr/>
            </p:nvSpPr>
            <p:spPr>
              <a:xfrm rot="10800000">
                <a:off x="2987823" y="3961239"/>
                <a:ext cx="177768" cy="235517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1359132" y="345882"/>
              <a:ext cx="1966239" cy="1811155"/>
              <a:chOff x="1888981" y="1110787"/>
              <a:chExt cx="2254374" cy="2076562"/>
            </a:xfrm>
          </p:grpSpPr>
          <p:sp>
            <p:nvSpPr>
              <p:cNvPr id="18" name="Teardrop 30"/>
              <p:cNvSpPr/>
              <p:nvPr/>
            </p:nvSpPr>
            <p:spPr>
              <a:xfrm rot="8100000">
                <a:off x="2322441" y="1563466"/>
                <a:ext cx="1333455" cy="1333457"/>
              </a:xfrm>
              <a:custGeom>
                <a:avLst/>
                <a:gdLst>
                  <a:gd name="connsiteX0" fmla="*/ 293361 w 2192670"/>
                  <a:gd name="connsiteY0" fmla="*/ 1899310 h 2192671"/>
                  <a:gd name="connsiteX1" fmla="*/ 0 w 2192670"/>
                  <a:gd name="connsiteY1" fmla="*/ 1191074 h 2192671"/>
                  <a:gd name="connsiteX2" fmla="*/ 1001597 w 2192670"/>
                  <a:gd name="connsiteY2" fmla="*/ 189477 h 2192671"/>
                  <a:gd name="connsiteX3" fmla="*/ 1341342 w 2192670"/>
                  <a:gd name="connsiteY3" fmla="*/ 189477 h 2192671"/>
                  <a:gd name="connsiteX4" fmla="*/ 1530818 w 2192670"/>
                  <a:gd name="connsiteY4" fmla="*/ 0 h 2192671"/>
                  <a:gd name="connsiteX5" fmla="*/ 1806586 w 2192670"/>
                  <a:gd name="connsiteY5" fmla="*/ 0 h 2192671"/>
                  <a:gd name="connsiteX6" fmla="*/ 1996062 w 2192670"/>
                  <a:gd name="connsiteY6" fmla="*/ 189477 h 2192671"/>
                  <a:gd name="connsiteX7" fmla="*/ 2003194 w 2192670"/>
                  <a:gd name="connsiteY7" fmla="*/ 189477 h 2192671"/>
                  <a:gd name="connsiteX8" fmla="*/ 2003194 w 2192670"/>
                  <a:gd name="connsiteY8" fmla="*/ 196609 h 2192671"/>
                  <a:gd name="connsiteX9" fmla="*/ 2192670 w 2192670"/>
                  <a:gd name="connsiteY9" fmla="*/ 386085 h 2192671"/>
                  <a:gd name="connsiteX10" fmla="*/ 2192670 w 2192670"/>
                  <a:gd name="connsiteY10" fmla="*/ 661852 h 2192671"/>
                  <a:gd name="connsiteX11" fmla="*/ 2003193 w 2192670"/>
                  <a:gd name="connsiteY11" fmla="*/ 851329 h 2192671"/>
                  <a:gd name="connsiteX12" fmla="*/ 2003194 w 2192670"/>
                  <a:gd name="connsiteY12" fmla="*/ 1191074 h 2192671"/>
                  <a:gd name="connsiteX13" fmla="*/ 1001597 w 2192670"/>
                  <a:gd name="connsiteY13" fmla="*/ 2192671 h 2192671"/>
                  <a:gd name="connsiteX14" fmla="*/ 293361 w 2192670"/>
                  <a:gd name="connsiteY14" fmla="*/ 1899310 h 21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192670" h="2192671">
                    <a:moveTo>
                      <a:pt x="293361" y="1899310"/>
                    </a:moveTo>
                    <a:cubicBezTo>
                      <a:pt x="112107" y="1718057"/>
                      <a:pt x="0" y="1467657"/>
                      <a:pt x="0" y="1191074"/>
                    </a:cubicBezTo>
                    <a:cubicBezTo>
                      <a:pt x="0" y="637907"/>
                      <a:pt x="448430" y="189477"/>
                      <a:pt x="1001597" y="189477"/>
                    </a:cubicBezTo>
                    <a:lnTo>
                      <a:pt x="1341342" y="189477"/>
                    </a:lnTo>
                    <a:lnTo>
                      <a:pt x="1530818" y="0"/>
                    </a:lnTo>
                    <a:cubicBezTo>
                      <a:pt x="1606970" y="-76151"/>
                      <a:pt x="1730435" y="-76151"/>
                      <a:pt x="1806586" y="0"/>
                    </a:cubicBezTo>
                    <a:lnTo>
                      <a:pt x="1996062" y="189477"/>
                    </a:lnTo>
                    <a:lnTo>
                      <a:pt x="2003194" y="189477"/>
                    </a:lnTo>
                    <a:lnTo>
                      <a:pt x="2003194" y="196609"/>
                    </a:lnTo>
                    <a:lnTo>
                      <a:pt x="2192670" y="386085"/>
                    </a:lnTo>
                    <a:cubicBezTo>
                      <a:pt x="2268822" y="462236"/>
                      <a:pt x="2268822" y="585701"/>
                      <a:pt x="2192670" y="661852"/>
                    </a:cubicBezTo>
                    <a:lnTo>
                      <a:pt x="2003193" y="851329"/>
                    </a:lnTo>
                    <a:cubicBezTo>
                      <a:pt x="2003193" y="964577"/>
                      <a:pt x="2003194" y="1077826"/>
                      <a:pt x="2003194" y="1191074"/>
                    </a:cubicBezTo>
                    <a:cubicBezTo>
                      <a:pt x="2003194" y="1744241"/>
                      <a:pt x="1554764" y="2192671"/>
                      <a:pt x="1001597" y="2192671"/>
                    </a:cubicBezTo>
                    <a:cubicBezTo>
                      <a:pt x="725014" y="2192671"/>
                      <a:pt x="474614" y="2080563"/>
                      <a:pt x="293361" y="1899310"/>
                    </a:cubicBezTo>
                    <a:close/>
                  </a:path>
                </a:pathLst>
              </a:custGeom>
              <a:solidFill>
                <a:schemeClr val="bg1"/>
              </a:solidFill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rapezoid 24"/>
              <p:cNvSpPr/>
              <p:nvPr/>
            </p:nvSpPr>
            <p:spPr>
              <a:xfrm rot="10800000">
                <a:off x="2751763" y="2230194"/>
                <a:ext cx="457200" cy="783671"/>
              </a:xfrm>
              <a:prstGeom prst="trapezoid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 rot="2700000">
                <a:off x="3710962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 rot="18900000" flipH="1">
                <a:off x="2156327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2935970" y="1110787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>
                <a:off x="3933668" y="1996109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 rot="16200000" flipH="1">
                <a:off x="1978847" y="1919902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692290" y="3074683"/>
                <a:ext cx="612000" cy="112666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283328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295750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308172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313" name="Freeform 13312"/>
          <p:cNvSpPr/>
          <p:nvPr/>
        </p:nvSpPr>
        <p:spPr>
          <a:xfrm>
            <a:off x="-15861" y="2530131"/>
            <a:ext cx="3091680" cy="1938501"/>
          </a:xfrm>
          <a:custGeom>
            <a:avLst/>
            <a:gdLst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70591 w 2896332"/>
              <a:gd name="connsiteY13" fmla="*/ 23329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62971 w 2896332"/>
              <a:gd name="connsiteY13" fmla="*/ 26758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06617 w 2896332"/>
              <a:gd name="connsiteY10" fmla="*/ 176960 h 1871397"/>
              <a:gd name="connsiteX11" fmla="*/ 1962971 w 2896332"/>
              <a:gd name="connsiteY11" fmla="*/ 267583 h 1871397"/>
              <a:gd name="connsiteX12" fmla="*/ 1973469 w 2896332"/>
              <a:gd name="connsiteY12" fmla="*/ 784519 h 1871397"/>
              <a:gd name="connsiteX13" fmla="*/ 1866010 w 2896332"/>
              <a:gd name="connsiteY13" fmla="*/ 878218 h 1871397"/>
              <a:gd name="connsiteX14" fmla="*/ 2733769 w 2896332"/>
              <a:gd name="connsiteY14" fmla="*/ 1387129 h 1871397"/>
              <a:gd name="connsiteX15" fmla="*/ 2694623 w 2896332"/>
              <a:gd name="connsiteY15" fmla="*/ 1674208 h 1871397"/>
              <a:gd name="connsiteX16" fmla="*/ 2394496 w 2896332"/>
              <a:gd name="connsiteY16" fmla="*/ 1654634 h 1871397"/>
              <a:gd name="connsiteX17" fmla="*/ 2023060 w 2896332"/>
              <a:gd name="connsiteY17" fmla="*/ 1634793 h 1871397"/>
              <a:gd name="connsiteX18" fmla="*/ 1739085 w 2896332"/>
              <a:gd name="connsiteY18" fmla="*/ 1871397 h 1871397"/>
              <a:gd name="connsiteX19" fmla="*/ 1648664 w 2896332"/>
              <a:gd name="connsiteY19" fmla="*/ 1582137 h 1871397"/>
              <a:gd name="connsiteX20" fmla="*/ 1376671 w 2896332"/>
              <a:gd name="connsiteY20" fmla="*/ 1700306 h 1871397"/>
              <a:gd name="connsiteX21" fmla="*/ 1415819 w 2896332"/>
              <a:gd name="connsiteY21" fmla="*/ 1334933 h 1871397"/>
              <a:gd name="connsiteX22" fmla="*/ 665501 w 2896332"/>
              <a:gd name="connsiteY22" fmla="*/ 1276212 h 1871397"/>
              <a:gd name="connsiteX23" fmla="*/ 0 w 2896332"/>
              <a:gd name="connsiteY23" fmla="*/ 1126148 h 1871397"/>
              <a:gd name="connsiteX24" fmla="*/ 13050 w 2896332"/>
              <a:gd name="connsiteY24" fmla="*/ 284488 h 1871397"/>
              <a:gd name="connsiteX25" fmla="*/ 1898646 w 2896332"/>
              <a:gd name="connsiteY25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74819 w 2896332"/>
              <a:gd name="connsiteY16" fmla="*/ 1565782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8202 h 1872827"/>
              <a:gd name="connsiteX1" fmla="*/ 2655476 w 2896332"/>
              <a:gd name="connsiteY1" fmla="*/ 586045 h 1872827"/>
              <a:gd name="connsiteX2" fmla="*/ 2828170 w 2896332"/>
              <a:gd name="connsiteY2" fmla="*/ 1011931 h 1872827"/>
              <a:gd name="connsiteX3" fmla="*/ 2883834 w 2896332"/>
              <a:gd name="connsiteY3" fmla="*/ 1310265 h 1872827"/>
              <a:gd name="connsiteX4" fmla="*/ 2799743 w 2896332"/>
              <a:gd name="connsiteY4" fmla="*/ 1673528 h 1872827"/>
              <a:gd name="connsiteX5" fmla="*/ 2521033 w 2896332"/>
              <a:gd name="connsiteY5" fmla="*/ 1161851 h 1872827"/>
              <a:gd name="connsiteX6" fmla="*/ 2514265 w 2896332"/>
              <a:gd name="connsiteY6" fmla="*/ 468202 h 1872827"/>
              <a:gd name="connsiteX7" fmla="*/ 1898646 w 2896332"/>
              <a:gd name="connsiteY7" fmla="*/ 1476 h 1872827"/>
              <a:gd name="connsiteX8" fmla="*/ 1906617 w 2896332"/>
              <a:gd name="connsiteY8" fmla="*/ 178390 h 1872827"/>
              <a:gd name="connsiteX9" fmla="*/ 1962971 w 2896332"/>
              <a:gd name="connsiteY9" fmla="*/ 269013 h 1872827"/>
              <a:gd name="connsiteX10" fmla="*/ 1973469 w 2896332"/>
              <a:gd name="connsiteY10" fmla="*/ 785949 h 1872827"/>
              <a:gd name="connsiteX11" fmla="*/ 1866010 w 2896332"/>
              <a:gd name="connsiteY11" fmla="*/ 879648 h 1872827"/>
              <a:gd name="connsiteX12" fmla="*/ 2733769 w 2896332"/>
              <a:gd name="connsiteY12" fmla="*/ 1388559 h 1872827"/>
              <a:gd name="connsiteX13" fmla="*/ 2694623 w 2896332"/>
              <a:gd name="connsiteY13" fmla="*/ 1641133 h 1872827"/>
              <a:gd name="connsiteX14" fmla="*/ 2385869 w 2896332"/>
              <a:gd name="connsiteY14" fmla="*/ 1587053 h 1872827"/>
              <a:gd name="connsiteX15" fmla="*/ 2074819 w 2896332"/>
              <a:gd name="connsiteY15" fmla="*/ 1567212 h 1872827"/>
              <a:gd name="connsiteX16" fmla="*/ 1739085 w 2896332"/>
              <a:gd name="connsiteY16" fmla="*/ 1872827 h 1872827"/>
              <a:gd name="connsiteX17" fmla="*/ 1648664 w 2896332"/>
              <a:gd name="connsiteY17" fmla="*/ 1583567 h 1872827"/>
              <a:gd name="connsiteX18" fmla="*/ 1376671 w 2896332"/>
              <a:gd name="connsiteY18" fmla="*/ 1701736 h 1872827"/>
              <a:gd name="connsiteX19" fmla="*/ 1415819 w 2896332"/>
              <a:gd name="connsiteY19" fmla="*/ 1336363 h 1872827"/>
              <a:gd name="connsiteX20" fmla="*/ 665501 w 2896332"/>
              <a:gd name="connsiteY20" fmla="*/ 1277642 h 1872827"/>
              <a:gd name="connsiteX21" fmla="*/ 0 w 2896332"/>
              <a:gd name="connsiteY21" fmla="*/ 1127578 h 1872827"/>
              <a:gd name="connsiteX22" fmla="*/ 13050 w 2896332"/>
              <a:gd name="connsiteY22" fmla="*/ 285918 h 1872827"/>
              <a:gd name="connsiteX23" fmla="*/ 1898646 w 2896332"/>
              <a:gd name="connsiteY23" fmla="*/ 1476 h 187282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87909 w 2896332"/>
              <a:gd name="connsiteY5" fmla="*/ 1152990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6332"/>
              <a:gd name="connsiteY0" fmla="*/ 251285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09609 w 2896332"/>
              <a:gd name="connsiteY6" fmla="*/ 251285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4163"/>
              <a:gd name="connsiteY0" fmla="*/ 251285 h 1871397"/>
              <a:gd name="connsiteX1" fmla="*/ 2655476 w 2894163"/>
              <a:gd name="connsiteY1" fmla="*/ 584615 h 1871397"/>
              <a:gd name="connsiteX2" fmla="*/ 2828170 w 2894163"/>
              <a:gd name="connsiteY2" fmla="*/ 1010501 h 1871397"/>
              <a:gd name="connsiteX3" fmla="*/ 2883834 w 2894163"/>
              <a:gd name="connsiteY3" fmla="*/ 1308835 h 1871397"/>
              <a:gd name="connsiteX4" fmla="*/ 2792313 w 2894163"/>
              <a:gd name="connsiteY4" fmla="*/ 1690675 h 1871397"/>
              <a:gd name="connsiteX5" fmla="*/ 2651069 w 2894163"/>
              <a:gd name="connsiteY5" fmla="*/ 1156706 h 1871397"/>
              <a:gd name="connsiteX6" fmla="*/ 2209609 w 2894163"/>
              <a:gd name="connsiteY6" fmla="*/ 251285 h 1871397"/>
              <a:gd name="connsiteX7" fmla="*/ 1898646 w 2894163"/>
              <a:gd name="connsiteY7" fmla="*/ 46 h 1871397"/>
              <a:gd name="connsiteX8" fmla="*/ 1941303 w 2894163"/>
              <a:gd name="connsiteY8" fmla="*/ 293585 h 1871397"/>
              <a:gd name="connsiteX9" fmla="*/ 1974640 w 2894163"/>
              <a:gd name="connsiteY9" fmla="*/ 533402 h 1871397"/>
              <a:gd name="connsiteX10" fmla="*/ 1973469 w 2894163"/>
              <a:gd name="connsiteY10" fmla="*/ 784519 h 1871397"/>
              <a:gd name="connsiteX11" fmla="*/ 1866010 w 2894163"/>
              <a:gd name="connsiteY11" fmla="*/ 878218 h 1871397"/>
              <a:gd name="connsiteX12" fmla="*/ 2733769 w 2894163"/>
              <a:gd name="connsiteY12" fmla="*/ 1387129 h 1871397"/>
              <a:gd name="connsiteX13" fmla="*/ 2694623 w 2894163"/>
              <a:gd name="connsiteY13" fmla="*/ 1639703 h 1871397"/>
              <a:gd name="connsiteX14" fmla="*/ 2385869 w 2894163"/>
              <a:gd name="connsiteY14" fmla="*/ 1585623 h 1871397"/>
              <a:gd name="connsiteX15" fmla="*/ 2074819 w 2894163"/>
              <a:gd name="connsiteY15" fmla="*/ 1565782 h 1871397"/>
              <a:gd name="connsiteX16" fmla="*/ 1739085 w 2894163"/>
              <a:gd name="connsiteY16" fmla="*/ 1871397 h 1871397"/>
              <a:gd name="connsiteX17" fmla="*/ 1648664 w 2894163"/>
              <a:gd name="connsiteY17" fmla="*/ 1582137 h 1871397"/>
              <a:gd name="connsiteX18" fmla="*/ 1376671 w 2894163"/>
              <a:gd name="connsiteY18" fmla="*/ 1700306 h 1871397"/>
              <a:gd name="connsiteX19" fmla="*/ 1415819 w 2894163"/>
              <a:gd name="connsiteY19" fmla="*/ 1334933 h 1871397"/>
              <a:gd name="connsiteX20" fmla="*/ 665501 w 2894163"/>
              <a:gd name="connsiteY20" fmla="*/ 1276212 h 1871397"/>
              <a:gd name="connsiteX21" fmla="*/ 0 w 2894163"/>
              <a:gd name="connsiteY21" fmla="*/ 1126148 h 1871397"/>
              <a:gd name="connsiteX22" fmla="*/ 13050 w 2894163"/>
              <a:gd name="connsiteY22" fmla="*/ 284488 h 1871397"/>
              <a:gd name="connsiteX23" fmla="*/ 1898646 w 2894163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51069 w 2889213"/>
              <a:gd name="connsiteY5" fmla="*/ 1156706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228993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150164 w 2889213"/>
              <a:gd name="connsiteY6" fmla="*/ 228993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941303 w 2889213"/>
              <a:gd name="connsiteY8" fmla="*/ 178433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92904 w 2889213"/>
              <a:gd name="connsiteY9" fmla="*/ 459050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48320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56"/>
              <a:gd name="connsiteX1" fmla="*/ 2655476 w 2889213"/>
              <a:gd name="connsiteY1" fmla="*/ 469395 h 1800456"/>
              <a:gd name="connsiteX2" fmla="*/ 2828170 w 2889213"/>
              <a:gd name="connsiteY2" fmla="*/ 895281 h 1800456"/>
              <a:gd name="connsiteX3" fmla="*/ 2883834 w 2889213"/>
              <a:gd name="connsiteY3" fmla="*/ 1193615 h 1800456"/>
              <a:gd name="connsiteX4" fmla="*/ 2840612 w 2889213"/>
              <a:gd name="connsiteY4" fmla="*/ 1449135 h 1800456"/>
              <a:gd name="connsiteX5" fmla="*/ 2632493 w 2889213"/>
              <a:gd name="connsiteY5" fmla="*/ 1060062 h 1800456"/>
              <a:gd name="connsiteX6" fmla="*/ 2150164 w 2889213"/>
              <a:gd name="connsiteY6" fmla="*/ 113773 h 1800456"/>
              <a:gd name="connsiteX7" fmla="*/ 1348782 w 2889213"/>
              <a:gd name="connsiteY7" fmla="*/ 0 h 1800456"/>
              <a:gd name="connsiteX8" fmla="*/ 1714668 w 2889213"/>
              <a:gd name="connsiteY8" fmla="*/ 204372 h 1800456"/>
              <a:gd name="connsiteX9" fmla="*/ 1866896 w 2889213"/>
              <a:gd name="connsiteY9" fmla="*/ 462766 h 1800456"/>
              <a:gd name="connsiteX10" fmla="*/ 1973469 w 2889213"/>
              <a:gd name="connsiteY10" fmla="*/ 669299 h 1800456"/>
              <a:gd name="connsiteX11" fmla="*/ 1866010 w 2889213"/>
              <a:gd name="connsiteY11" fmla="*/ 762998 h 1800456"/>
              <a:gd name="connsiteX12" fmla="*/ 2733769 w 2889213"/>
              <a:gd name="connsiteY12" fmla="*/ 1271909 h 1800456"/>
              <a:gd name="connsiteX13" fmla="*/ 2694623 w 2889213"/>
              <a:gd name="connsiteY13" fmla="*/ 1524483 h 1800456"/>
              <a:gd name="connsiteX14" fmla="*/ 2385869 w 2889213"/>
              <a:gd name="connsiteY14" fmla="*/ 1470403 h 1800456"/>
              <a:gd name="connsiteX15" fmla="*/ 2191986 w 2889213"/>
              <a:gd name="connsiteY15" fmla="*/ 1800407 h 1800456"/>
              <a:gd name="connsiteX16" fmla="*/ 2074819 w 2889213"/>
              <a:gd name="connsiteY16" fmla="*/ 1450562 h 1800456"/>
              <a:gd name="connsiteX17" fmla="*/ 1739085 w 2889213"/>
              <a:gd name="connsiteY17" fmla="*/ 1756177 h 1800456"/>
              <a:gd name="connsiteX18" fmla="*/ 1648664 w 2889213"/>
              <a:gd name="connsiteY18" fmla="*/ 1466917 h 1800456"/>
              <a:gd name="connsiteX19" fmla="*/ 1376671 w 2889213"/>
              <a:gd name="connsiteY19" fmla="*/ 1585086 h 1800456"/>
              <a:gd name="connsiteX20" fmla="*/ 1415819 w 2889213"/>
              <a:gd name="connsiteY20" fmla="*/ 1219713 h 1800456"/>
              <a:gd name="connsiteX21" fmla="*/ 665501 w 2889213"/>
              <a:gd name="connsiteY21" fmla="*/ 1160992 h 1800456"/>
              <a:gd name="connsiteX22" fmla="*/ 0 w 2889213"/>
              <a:gd name="connsiteY22" fmla="*/ 1010928 h 1800456"/>
              <a:gd name="connsiteX23" fmla="*/ 13050 w 2889213"/>
              <a:gd name="connsiteY23" fmla="*/ 169268 h 1800456"/>
              <a:gd name="connsiteX24" fmla="*/ 1348782 w 2889213"/>
              <a:gd name="connsiteY24" fmla="*/ 0 h 1800456"/>
              <a:gd name="connsiteX0" fmla="*/ 2150164 w 2889213"/>
              <a:gd name="connsiteY0" fmla="*/ 113773 h 1811599"/>
              <a:gd name="connsiteX1" fmla="*/ 2655476 w 2889213"/>
              <a:gd name="connsiteY1" fmla="*/ 469395 h 1811599"/>
              <a:gd name="connsiteX2" fmla="*/ 2828170 w 2889213"/>
              <a:gd name="connsiteY2" fmla="*/ 895281 h 1811599"/>
              <a:gd name="connsiteX3" fmla="*/ 2883834 w 2889213"/>
              <a:gd name="connsiteY3" fmla="*/ 1193615 h 1811599"/>
              <a:gd name="connsiteX4" fmla="*/ 2840612 w 2889213"/>
              <a:gd name="connsiteY4" fmla="*/ 1449135 h 1811599"/>
              <a:gd name="connsiteX5" fmla="*/ 2632493 w 2889213"/>
              <a:gd name="connsiteY5" fmla="*/ 1060062 h 1811599"/>
              <a:gd name="connsiteX6" fmla="*/ 2150164 w 2889213"/>
              <a:gd name="connsiteY6" fmla="*/ 113773 h 1811599"/>
              <a:gd name="connsiteX7" fmla="*/ 1348782 w 2889213"/>
              <a:gd name="connsiteY7" fmla="*/ 0 h 1811599"/>
              <a:gd name="connsiteX8" fmla="*/ 1714668 w 2889213"/>
              <a:gd name="connsiteY8" fmla="*/ 204372 h 1811599"/>
              <a:gd name="connsiteX9" fmla="*/ 1866896 w 2889213"/>
              <a:gd name="connsiteY9" fmla="*/ 462766 h 1811599"/>
              <a:gd name="connsiteX10" fmla="*/ 1973469 w 2889213"/>
              <a:gd name="connsiteY10" fmla="*/ 669299 h 1811599"/>
              <a:gd name="connsiteX11" fmla="*/ 1866010 w 2889213"/>
              <a:gd name="connsiteY11" fmla="*/ 762998 h 1811599"/>
              <a:gd name="connsiteX12" fmla="*/ 2733769 w 2889213"/>
              <a:gd name="connsiteY12" fmla="*/ 1271909 h 1811599"/>
              <a:gd name="connsiteX13" fmla="*/ 2694623 w 2889213"/>
              <a:gd name="connsiteY13" fmla="*/ 1524483 h 1811599"/>
              <a:gd name="connsiteX14" fmla="*/ 2385869 w 2889213"/>
              <a:gd name="connsiteY14" fmla="*/ 1470403 h 1811599"/>
              <a:gd name="connsiteX15" fmla="*/ 2214278 w 2889213"/>
              <a:gd name="connsiteY15" fmla="*/ 1811553 h 1811599"/>
              <a:gd name="connsiteX16" fmla="*/ 2074819 w 2889213"/>
              <a:gd name="connsiteY16" fmla="*/ 1450562 h 1811599"/>
              <a:gd name="connsiteX17" fmla="*/ 1739085 w 2889213"/>
              <a:gd name="connsiteY17" fmla="*/ 1756177 h 1811599"/>
              <a:gd name="connsiteX18" fmla="*/ 1648664 w 2889213"/>
              <a:gd name="connsiteY18" fmla="*/ 1466917 h 1811599"/>
              <a:gd name="connsiteX19" fmla="*/ 1376671 w 2889213"/>
              <a:gd name="connsiteY19" fmla="*/ 1585086 h 1811599"/>
              <a:gd name="connsiteX20" fmla="*/ 1415819 w 2889213"/>
              <a:gd name="connsiteY20" fmla="*/ 1219713 h 1811599"/>
              <a:gd name="connsiteX21" fmla="*/ 665501 w 2889213"/>
              <a:gd name="connsiteY21" fmla="*/ 1160992 h 1811599"/>
              <a:gd name="connsiteX22" fmla="*/ 0 w 2889213"/>
              <a:gd name="connsiteY22" fmla="*/ 1010928 h 1811599"/>
              <a:gd name="connsiteX23" fmla="*/ 13050 w 2889213"/>
              <a:gd name="connsiteY23" fmla="*/ 169268 h 1811599"/>
              <a:gd name="connsiteX24" fmla="*/ 1348782 w 2889213"/>
              <a:gd name="connsiteY24" fmla="*/ 0 h 1811599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89213" h="1811553">
                <a:moveTo>
                  <a:pt x="2150164" y="113773"/>
                </a:moveTo>
                <a:lnTo>
                  <a:pt x="2655476" y="469395"/>
                </a:lnTo>
                <a:cubicBezTo>
                  <a:pt x="2724937" y="612627"/>
                  <a:pt x="2790110" y="774578"/>
                  <a:pt x="2828170" y="895281"/>
                </a:cubicBezTo>
                <a:cubicBezTo>
                  <a:pt x="2845006" y="1009922"/>
                  <a:pt x="2872906" y="1094971"/>
                  <a:pt x="2883834" y="1193615"/>
                </a:cubicBezTo>
                <a:cubicBezTo>
                  <a:pt x="2898597" y="1276508"/>
                  <a:pt x="2882583" y="1383685"/>
                  <a:pt x="2840612" y="1449135"/>
                </a:cubicBezTo>
                <a:cubicBezTo>
                  <a:pt x="2801112" y="1388173"/>
                  <a:pt x="2764708" y="1276910"/>
                  <a:pt x="2632493" y="1060062"/>
                </a:cubicBezTo>
                <a:cubicBezTo>
                  <a:pt x="2521003" y="837054"/>
                  <a:pt x="2268591" y="370791"/>
                  <a:pt x="2150164" y="113773"/>
                </a:cubicBezTo>
                <a:close/>
                <a:moveTo>
                  <a:pt x="1348782" y="0"/>
                </a:moveTo>
                <a:cubicBezTo>
                  <a:pt x="1445338" y="154432"/>
                  <a:pt x="1639668" y="165874"/>
                  <a:pt x="1714668" y="204372"/>
                </a:cubicBezTo>
                <a:cubicBezTo>
                  <a:pt x="1723722" y="285320"/>
                  <a:pt x="1831199" y="402612"/>
                  <a:pt x="1866896" y="462766"/>
                </a:cubicBezTo>
                <a:cubicBezTo>
                  <a:pt x="1913125" y="544588"/>
                  <a:pt x="1935949" y="596454"/>
                  <a:pt x="1973469" y="669299"/>
                </a:cubicBezTo>
                <a:cubicBezTo>
                  <a:pt x="1909251" y="682689"/>
                  <a:pt x="1863715" y="712895"/>
                  <a:pt x="1866010" y="762998"/>
                </a:cubicBezTo>
                <a:cubicBezTo>
                  <a:pt x="1884495" y="971782"/>
                  <a:pt x="2517373" y="1008755"/>
                  <a:pt x="2733769" y="1271909"/>
                </a:cubicBezTo>
                <a:cubicBezTo>
                  <a:pt x="2839248" y="1365427"/>
                  <a:pt x="2779441" y="1512521"/>
                  <a:pt x="2694623" y="1524483"/>
                </a:cubicBezTo>
                <a:cubicBezTo>
                  <a:pt x="2575007" y="1522308"/>
                  <a:pt x="2538107" y="1485627"/>
                  <a:pt x="2385869" y="1470403"/>
                </a:cubicBezTo>
                <a:cubicBezTo>
                  <a:pt x="2333676" y="1639614"/>
                  <a:pt x="2280982" y="1755416"/>
                  <a:pt x="2214278" y="1811553"/>
                </a:cubicBezTo>
                <a:cubicBezTo>
                  <a:pt x="2147576" y="1804531"/>
                  <a:pt x="2033271" y="1685187"/>
                  <a:pt x="2074819" y="1450562"/>
                </a:cubicBezTo>
                <a:cubicBezTo>
                  <a:pt x="1992109" y="1541380"/>
                  <a:pt x="1856720" y="1716561"/>
                  <a:pt x="1739085" y="1756177"/>
                </a:cubicBezTo>
                <a:cubicBezTo>
                  <a:pt x="1647742" y="1688758"/>
                  <a:pt x="1625791" y="1561162"/>
                  <a:pt x="1648664" y="1466917"/>
                </a:cubicBezTo>
                <a:cubicBezTo>
                  <a:pt x="1575908" y="1517602"/>
                  <a:pt x="1475987" y="1575732"/>
                  <a:pt x="1376671" y="1585086"/>
                </a:cubicBezTo>
                <a:cubicBezTo>
                  <a:pt x="1265755" y="1421973"/>
                  <a:pt x="1344050" y="1304532"/>
                  <a:pt x="1415819" y="1219713"/>
                </a:cubicBezTo>
                <a:cubicBezTo>
                  <a:pt x="1106992" y="1284958"/>
                  <a:pt x="922130" y="1226237"/>
                  <a:pt x="665501" y="1160992"/>
                </a:cubicBezTo>
                <a:cubicBezTo>
                  <a:pt x="467591" y="1128369"/>
                  <a:pt x="282729" y="1004403"/>
                  <a:pt x="0" y="1010928"/>
                </a:cubicBezTo>
                <a:lnTo>
                  <a:pt x="13050" y="169268"/>
                </a:lnTo>
                <a:cubicBezTo>
                  <a:pt x="722590" y="234513"/>
                  <a:pt x="1132701" y="28762"/>
                  <a:pt x="1348782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50000"/>
                  <a:lumOff val="50000"/>
                </a:schemeClr>
              </a:gs>
              <a:gs pos="100000">
                <a:schemeClr val="accent2">
                  <a:lumMod val="50000"/>
                  <a:lumOff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Oval 49"/>
          <p:cNvSpPr/>
          <p:nvPr/>
        </p:nvSpPr>
        <p:spPr>
          <a:xfrm>
            <a:off x="4164238" y="140394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1" name="Oval 50"/>
          <p:cNvSpPr/>
          <p:nvPr/>
        </p:nvSpPr>
        <p:spPr>
          <a:xfrm>
            <a:off x="4164238" y="2262705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164238" y="310432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4841189" y="1319495"/>
            <a:ext cx="3672408" cy="744962"/>
            <a:chOff x="803640" y="3362835"/>
            <a:chExt cx="2059657" cy="744962"/>
          </a:xfrm>
        </p:grpSpPr>
        <p:sp>
          <p:nvSpPr>
            <p:cNvPr id="54" name="TextBox 53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841189" y="2178256"/>
            <a:ext cx="3672408" cy="744962"/>
            <a:chOff x="803640" y="3362835"/>
            <a:chExt cx="2059657" cy="744962"/>
          </a:xfrm>
        </p:grpSpPr>
        <p:sp>
          <p:nvSpPr>
            <p:cNvPr id="57" name="TextBox 56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841189" y="3019875"/>
            <a:ext cx="3672408" cy="744962"/>
            <a:chOff x="803640" y="3362835"/>
            <a:chExt cx="2059657" cy="744962"/>
          </a:xfrm>
        </p:grpSpPr>
        <p:sp>
          <p:nvSpPr>
            <p:cNvPr id="60" name="TextBox 59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4130834" y="146114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130834" y="2319905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30834" y="316152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4841189" y="3870065"/>
            <a:ext cx="3672408" cy="744962"/>
            <a:chOff x="803640" y="3362835"/>
            <a:chExt cx="2059657" cy="744962"/>
          </a:xfrm>
        </p:grpSpPr>
        <p:sp>
          <p:nvSpPr>
            <p:cNvPr id="66" name="TextBox 65"/>
            <p:cNvSpPr txBox="1"/>
            <p:nvPr/>
          </p:nvSpPr>
          <p:spPr>
            <a:xfrm>
              <a:off x="803640" y="364613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8" name="Oval 67"/>
          <p:cNvSpPr/>
          <p:nvPr/>
        </p:nvSpPr>
        <p:spPr>
          <a:xfrm>
            <a:off x="4164238" y="3954514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30834" y="401171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16071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 err="1"/>
              <a:t>Danke</a:t>
            </a:r>
            <a:r>
              <a:rPr lang="en-US" altLang="ko-KR" sz="3600" dirty="0"/>
              <a:t> </a:t>
            </a:r>
            <a:r>
              <a:rPr lang="en-US" altLang="ko-KR" sz="3600" dirty="0" err="1"/>
              <a:t>für</a:t>
            </a:r>
            <a:r>
              <a:rPr lang="en-US" altLang="ko-KR" sz="3600" dirty="0"/>
              <a:t> die </a:t>
            </a:r>
            <a:r>
              <a:rPr lang="en-US" altLang="ko-KR" sz="3600" dirty="0" err="1"/>
              <a:t>Aufmerksamkeit</a:t>
            </a:r>
            <a:r>
              <a:rPr lang="en-US" altLang="ko-KR" sz="3600" dirty="0"/>
              <a:t>!</a:t>
            </a:r>
            <a:endParaRPr lang="ko-KR" alt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en-US" altLang="ko-KR" dirty="0"/>
              <a:t>Jonas, Paul, Simon &amp; Felix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Persona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Bärbel Schäfer – Personalreferentin im Recruiting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altLang="ko-KR" dirty="0"/>
              <a:t>Bärbel Schäfer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pPr lvl="0"/>
            <a:r>
              <a:rPr lang="en-US" altLang="ko-KR" dirty="0" err="1"/>
              <a:t>Personalreferentin</a:t>
            </a:r>
            <a:r>
              <a:rPr lang="en-US" altLang="ko-KR" dirty="0"/>
              <a:t> </a:t>
            </a:r>
            <a:r>
              <a:rPr lang="en-US" altLang="ko-KR" dirty="0" err="1"/>
              <a:t>im</a:t>
            </a:r>
            <a:r>
              <a:rPr lang="en-US" altLang="ko-KR" dirty="0"/>
              <a:t> Recruiting</a:t>
            </a:r>
          </a:p>
        </p:txBody>
      </p:sp>
      <p:sp>
        <p:nvSpPr>
          <p:cNvPr id="6" name="Freeform 5"/>
          <p:cNvSpPr/>
          <p:nvPr/>
        </p:nvSpPr>
        <p:spPr>
          <a:xfrm>
            <a:off x="4061224" y="120359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7" name="Freeform 6"/>
          <p:cNvSpPr/>
          <p:nvPr/>
        </p:nvSpPr>
        <p:spPr>
          <a:xfrm rot="2160000">
            <a:off x="5020924" y="1965135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2778" rIns="98127" bIns="82777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8" name="Freeform 7"/>
          <p:cNvSpPr/>
          <p:nvPr/>
        </p:nvSpPr>
        <p:spPr>
          <a:xfrm>
            <a:off x="5266192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9" name="Freeform 8"/>
          <p:cNvSpPr/>
          <p:nvPr/>
        </p:nvSpPr>
        <p:spPr>
          <a:xfrm rot="17280000">
            <a:off x="5401642" y="3108411"/>
            <a:ext cx="264268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7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0" name="Freeform 9"/>
          <p:cNvSpPr/>
          <p:nvPr/>
        </p:nvSpPr>
        <p:spPr>
          <a:xfrm>
            <a:off x="4805935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1" name="Freeform 10"/>
          <p:cNvSpPr/>
          <p:nvPr/>
        </p:nvSpPr>
        <p:spPr>
          <a:xfrm>
            <a:off x="4431970" y="3823786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9" rIns="1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2" name="Freeform 11"/>
          <p:cNvSpPr/>
          <p:nvPr/>
        </p:nvSpPr>
        <p:spPr>
          <a:xfrm>
            <a:off x="3316512" y="3495584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3" name="Freeform 12"/>
          <p:cNvSpPr/>
          <p:nvPr/>
        </p:nvSpPr>
        <p:spPr>
          <a:xfrm rot="4320000">
            <a:off x="3451962" y="3122637"/>
            <a:ext cx="26426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4" name="Freeform 13"/>
          <p:cNvSpPr/>
          <p:nvPr/>
        </p:nvSpPr>
        <p:spPr>
          <a:xfrm>
            <a:off x="2856255" y="2079058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5" name="Freeform 14"/>
          <p:cNvSpPr/>
          <p:nvPr/>
        </p:nvSpPr>
        <p:spPr>
          <a:xfrm rot="19440000">
            <a:off x="3815956" y="1973927"/>
            <a:ext cx="264268" cy="334396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82777" rIns="98128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7" name="Freeform 16"/>
          <p:cNvSpPr/>
          <p:nvPr/>
        </p:nvSpPr>
        <p:spPr>
          <a:xfrm>
            <a:off x="4061224" y="2444656"/>
            <a:ext cx="990802" cy="99080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8" name="Rectangle 9"/>
          <p:cNvSpPr/>
          <p:nvPr/>
        </p:nvSpPr>
        <p:spPr>
          <a:xfrm flipH="1">
            <a:off x="3202435" y="2423442"/>
            <a:ext cx="322655" cy="30203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8900000" flipH="1">
            <a:off x="5211705" y="3800256"/>
            <a:ext cx="244448" cy="43824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18900000" flipH="1">
            <a:off x="3812676" y="3847539"/>
            <a:ext cx="109444" cy="438775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5563665" y="2376691"/>
            <a:ext cx="405329" cy="4087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313957" y="1871179"/>
            <a:ext cx="1477045" cy="1048024"/>
            <a:chOff x="803640" y="3362835"/>
            <a:chExt cx="2059657" cy="1048024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Bewerber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Abteilung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Unternehmen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Hochschule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STAKEHOLDERS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24329" y="1113272"/>
            <a:ext cx="3379382" cy="678692"/>
            <a:chOff x="803640" y="3362835"/>
            <a:chExt cx="2059657" cy="678692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Einstellungsverfahren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begleiten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Möglichst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geringe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Zeit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für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Sachbearbeitung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MAIN GOALS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22246" y="2051044"/>
            <a:ext cx="2930273" cy="1232690"/>
            <a:chOff x="803639" y="3362835"/>
            <a:chExt cx="2460021" cy="1232690"/>
          </a:xfrm>
        </p:grpSpPr>
        <p:sp>
          <p:nvSpPr>
            <p:cNvPr id="30" name="TextBox 29"/>
            <p:cNvSpPr txBox="1"/>
            <p:nvPr/>
          </p:nvSpPr>
          <p:spPr>
            <a:xfrm>
              <a:off x="803639" y="3579862"/>
              <a:ext cx="246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Stellenausschreibungen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erstellen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Lebensläufe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auswerten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Einladungen verschicken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Über Bewerbungsstatus informieren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JOB RESPONSIBILITIES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868144" y="3493649"/>
            <a:ext cx="2323459" cy="863358"/>
            <a:chOff x="803640" y="3362835"/>
            <a:chExt cx="2059657" cy="863358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Aufwendige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Kommunikation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Repetetive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Prüfung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der  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Vollständigkeit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und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Inhalte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PAIN POINTS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75569" y="3600323"/>
            <a:ext cx="2719473" cy="1048024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Leistungs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 /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Effizienssteigerung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Fokus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auf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persönlichem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Aspekt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NEEDS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Round Same Side Corner Rectangle 20">
            <a:extLst>
              <a:ext uri="{FF2B5EF4-FFF2-40B4-BE49-F238E27FC236}">
                <a16:creationId xmlns:a16="http://schemas.microsoft.com/office/drawing/2014/main" id="{AFCEB464-3FE9-4D62-95B3-54CD13FBA5A6}"/>
              </a:ext>
            </a:extLst>
          </p:cNvPr>
          <p:cNvSpPr/>
          <p:nvPr/>
        </p:nvSpPr>
        <p:spPr>
          <a:xfrm rot="10800000">
            <a:off x="4402033" y="2635358"/>
            <a:ext cx="324139" cy="64837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Round Same Side Corner Rectangle 19">
            <a:extLst>
              <a:ext uri="{FF2B5EF4-FFF2-40B4-BE49-F238E27FC236}">
                <a16:creationId xmlns:a16="http://schemas.microsoft.com/office/drawing/2014/main" id="{ED008EDE-7007-4A09-ACC2-45257781B36C}"/>
              </a:ext>
            </a:extLst>
          </p:cNvPr>
          <p:cNvSpPr/>
          <p:nvPr/>
        </p:nvSpPr>
        <p:spPr>
          <a:xfrm>
            <a:off x="4351939" y="1420605"/>
            <a:ext cx="410352" cy="557652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534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1" grpId="0" animBg="1"/>
      <p:bldP spid="22" grpId="0" animBg="1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36512" y="51470"/>
            <a:ext cx="9144000" cy="576064"/>
          </a:xfrm>
        </p:spPr>
        <p:txBody>
          <a:bodyPr/>
          <a:lstStyle/>
          <a:p>
            <a:r>
              <a:rPr lang="en-US" altLang="ko-KR" dirty="0"/>
              <a:t>Mission Statement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32446" y="1563638"/>
            <a:ext cx="5719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Bärbel </a:t>
            </a:r>
            <a:r>
              <a:rPr lang="de-DE" sz="2400" dirty="0" err="1"/>
              <a:t>needs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improve</a:t>
            </a:r>
            <a:r>
              <a:rPr lang="de-DE" sz="2400" dirty="0"/>
              <a:t> her </a:t>
            </a:r>
            <a:r>
              <a:rPr lang="de-DE" sz="2400" dirty="0" err="1"/>
              <a:t>efficiency</a:t>
            </a:r>
            <a:r>
              <a:rPr lang="de-DE" sz="2400" dirty="0"/>
              <a:t>, </a:t>
            </a:r>
          </a:p>
          <a:p>
            <a:pPr algn="ctr"/>
            <a:r>
              <a:rPr lang="de-DE" sz="2400" dirty="0" err="1"/>
              <a:t>because</a:t>
            </a:r>
            <a:r>
              <a:rPr lang="de-DE" sz="2400" dirty="0"/>
              <a:t> a </a:t>
            </a:r>
            <a:r>
              <a:rPr lang="de-DE" sz="2400" dirty="0" err="1"/>
              <a:t>lot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her </a:t>
            </a:r>
            <a:r>
              <a:rPr lang="de-DE" sz="2400" dirty="0" err="1"/>
              <a:t>tasks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repetetive</a:t>
            </a:r>
            <a:r>
              <a:rPr lang="de-DE" sz="24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7624" y="1002090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0800000">
            <a:off x="7308304" y="1347614"/>
            <a:ext cx="745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“</a:t>
            </a:r>
            <a:endParaRPr lang="ko-KR" altLang="en-US" sz="96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72862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76294" y="3625582"/>
            <a:ext cx="4976172" cy="288032"/>
          </a:xfrm>
        </p:spPr>
        <p:txBody>
          <a:bodyPr/>
          <a:lstStyle/>
          <a:p>
            <a:pPr lvl="0"/>
            <a:r>
              <a:rPr lang="de-DE" altLang="ko-KR" dirty="0"/>
              <a:t>Umständliche Prozesse, aktuelle Situation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1258968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AD83FFE-8EDE-4342-8523-D2C37624CB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Bewerbungen 2017 in Deutschland</a:t>
            </a:r>
          </a:p>
        </p:txBody>
      </p:sp>
      <p:pic>
        <p:nvPicPr>
          <p:cNvPr id="3" name="Inhaltsplatzhalter 5">
            <a:extLst>
              <a:ext uri="{FF2B5EF4-FFF2-40B4-BE49-F238E27FC236}">
                <a16:creationId xmlns:a16="http://schemas.microsoft.com/office/drawing/2014/main" id="{13696374-5EAF-45F4-8C03-68D7AA43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7" b="1897"/>
          <a:stretch/>
        </p:blipFill>
        <p:spPr>
          <a:xfrm>
            <a:off x="755576" y="1203598"/>
            <a:ext cx="6624736" cy="344774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2BD3BEB-9832-4E8C-BE69-317F153AC36E}"/>
              </a:ext>
            </a:extLst>
          </p:cNvPr>
          <p:cNvSpPr/>
          <p:nvPr/>
        </p:nvSpPr>
        <p:spPr>
          <a:xfrm>
            <a:off x="3203848" y="2499742"/>
            <a:ext cx="864096" cy="20498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oup 14">
            <a:extLst>
              <a:ext uri="{FF2B5EF4-FFF2-40B4-BE49-F238E27FC236}">
                <a16:creationId xmlns:a16="http://schemas.microsoft.com/office/drawing/2014/main" id="{051C3A37-BCF1-4313-84A5-EF59665EF573}"/>
              </a:ext>
            </a:extLst>
          </p:cNvPr>
          <p:cNvGrpSpPr/>
          <p:nvPr/>
        </p:nvGrpSpPr>
        <p:grpSpPr>
          <a:xfrm>
            <a:off x="7812360" y="962710"/>
            <a:ext cx="1052368" cy="3696329"/>
            <a:chOff x="4058860" y="987781"/>
            <a:chExt cx="1052368" cy="3696329"/>
          </a:xfrm>
        </p:grpSpPr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C926B091-F312-4A3F-BE0E-0A66ACEF1543}"/>
                </a:ext>
              </a:extLst>
            </p:cNvPr>
            <p:cNvSpPr/>
            <p:nvPr/>
          </p:nvSpPr>
          <p:spPr>
            <a:xfrm rot="36931">
              <a:off x="4276045" y="3801165"/>
              <a:ext cx="592195" cy="863021"/>
            </a:xfrm>
            <a:custGeom>
              <a:avLst/>
              <a:gdLst/>
              <a:ahLst/>
              <a:cxnLst/>
              <a:rect l="l" t="t" r="r" b="b"/>
              <a:pathLst>
                <a:path w="1802378" h="1800199">
                  <a:moveTo>
                    <a:pt x="0" y="0"/>
                  </a:moveTo>
                  <a:lnTo>
                    <a:pt x="1802378" y="0"/>
                  </a:lnTo>
                  <a:lnTo>
                    <a:pt x="1802378" y="289727"/>
                  </a:lnTo>
                  <a:lnTo>
                    <a:pt x="1801366" y="289727"/>
                  </a:lnTo>
                  <a:lnTo>
                    <a:pt x="901188" y="1800199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70000"/>
                    <a:lumOff val="30000"/>
                  </a:schemeClr>
                </a:gs>
                <a:gs pos="100000">
                  <a:schemeClr val="accent2">
                    <a:lumMod val="70000"/>
                    <a:lumOff val="3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05E7B726-C7D0-4050-B63D-097C6898773E}"/>
                </a:ext>
              </a:extLst>
            </p:cNvPr>
            <p:cNvSpPr/>
            <p:nvPr/>
          </p:nvSpPr>
          <p:spPr>
            <a:xfrm>
              <a:off x="4468857" y="3793500"/>
              <a:ext cx="200342" cy="872829"/>
            </a:xfrm>
            <a:custGeom>
              <a:avLst/>
              <a:gdLst>
                <a:gd name="connsiteX0" fmla="*/ 0 w 1359043"/>
                <a:gd name="connsiteY0" fmla="*/ 0 h 1813992"/>
                <a:gd name="connsiteX1" fmla="*/ 1359043 w 1359043"/>
                <a:gd name="connsiteY1" fmla="*/ 0 h 1813992"/>
                <a:gd name="connsiteX2" fmla="*/ 1359043 w 1359043"/>
                <a:gd name="connsiteY2" fmla="*/ 212596 h 1813992"/>
                <a:gd name="connsiteX3" fmla="*/ 806822 w 1359043"/>
                <a:gd name="connsiteY3" fmla="*/ 1813992 h 1813992"/>
                <a:gd name="connsiteX4" fmla="*/ 1012 w 1359043"/>
                <a:gd name="connsiteY4" fmla="*/ 289727 h 1813992"/>
                <a:gd name="connsiteX5" fmla="*/ 0 w 1359043"/>
                <a:gd name="connsiteY5" fmla="*/ 289727 h 1813992"/>
                <a:gd name="connsiteX6" fmla="*/ 0 w 1359043"/>
                <a:gd name="connsiteY6" fmla="*/ 288030 h 1813992"/>
                <a:gd name="connsiteX7" fmla="*/ 0 w 1359043"/>
                <a:gd name="connsiteY7" fmla="*/ 0 h 1813992"/>
                <a:gd name="connsiteX0" fmla="*/ 0 w 1359043"/>
                <a:gd name="connsiteY0" fmla="*/ 0 h 1820658"/>
                <a:gd name="connsiteX1" fmla="*/ 1359043 w 1359043"/>
                <a:gd name="connsiteY1" fmla="*/ 0 h 1820658"/>
                <a:gd name="connsiteX2" fmla="*/ 1359043 w 1359043"/>
                <a:gd name="connsiteY2" fmla="*/ 212596 h 1820658"/>
                <a:gd name="connsiteX3" fmla="*/ 720119 w 1359043"/>
                <a:gd name="connsiteY3" fmla="*/ 1820658 h 1820658"/>
                <a:gd name="connsiteX4" fmla="*/ 1012 w 1359043"/>
                <a:gd name="connsiteY4" fmla="*/ 289727 h 1820658"/>
                <a:gd name="connsiteX5" fmla="*/ 0 w 1359043"/>
                <a:gd name="connsiteY5" fmla="*/ 289727 h 1820658"/>
                <a:gd name="connsiteX6" fmla="*/ 0 w 1359043"/>
                <a:gd name="connsiteY6" fmla="*/ 288030 h 1820658"/>
                <a:gd name="connsiteX7" fmla="*/ 0 w 1359043"/>
                <a:gd name="connsiteY7" fmla="*/ 0 h 182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9043" h="1820658">
                  <a:moveTo>
                    <a:pt x="0" y="0"/>
                  </a:moveTo>
                  <a:lnTo>
                    <a:pt x="1359043" y="0"/>
                  </a:lnTo>
                  <a:lnTo>
                    <a:pt x="1359043" y="212596"/>
                  </a:lnTo>
                  <a:lnTo>
                    <a:pt x="720119" y="1820658"/>
                  </a:lnTo>
                  <a:lnTo>
                    <a:pt x="1012" y="289727"/>
                  </a:lnTo>
                  <a:lnTo>
                    <a:pt x="0" y="289727"/>
                  </a:lnTo>
                  <a:lnTo>
                    <a:pt x="0" y="2880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E5A90BF5-0857-4A86-9DC7-3E534E22E3DA}"/>
                </a:ext>
              </a:extLst>
            </p:cNvPr>
            <p:cNvSpPr/>
            <p:nvPr/>
          </p:nvSpPr>
          <p:spPr>
            <a:xfrm>
              <a:off x="4291066" y="1891296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0" y="0"/>
                  </a:moveTo>
                  <a:lnTo>
                    <a:pt x="99616" y="0"/>
                  </a:lnTo>
                  <a:lnTo>
                    <a:pt x="196906" y="63491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30000"/>
                    <a:lumOff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7A9EDE2-3D1B-4C49-9998-EDE93E56651C}"/>
                </a:ext>
              </a:extLst>
            </p:cNvPr>
            <p:cNvSpPr/>
            <p:nvPr/>
          </p:nvSpPr>
          <p:spPr>
            <a:xfrm>
              <a:off x="4486591" y="1953886"/>
              <a:ext cx="196906" cy="1950905"/>
            </a:xfrm>
            <a:custGeom>
              <a:avLst/>
              <a:gdLst/>
              <a:ahLst/>
              <a:cxnLst/>
              <a:rect l="l" t="t" r="r" b="b"/>
              <a:pathLst>
                <a:path w="196906" h="1950905">
                  <a:moveTo>
                    <a:pt x="0" y="0"/>
                  </a:moveTo>
                  <a:lnTo>
                    <a:pt x="101941" y="66527"/>
                  </a:lnTo>
                  <a:lnTo>
                    <a:pt x="196906" y="4552"/>
                  </a:lnTo>
                  <a:lnTo>
                    <a:pt x="196906" y="1950905"/>
                  </a:lnTo>
                  <a:lnTo>
                    <a:pt x="193201" y="1950905"/>
                  </a:lnTo>
                  <a:cubicBezTo>
                    <a:pt x="183184" y="1893988"/>
                    <a:pt x="144512" y="1851984"/>
                    <a:pt x="98453" y="1851984"/>
                  </a:cubicBezTo>
                  <a:cubicBezTo>
                    <a:pt x="52394" y="1851984"/>
                    <a:pt x="13723" y="1893988"/>
                    <a:pt x="3706" y="1950905"/>
                  </a:cubicBezTo>
                  <a:lnTo>
                    <a:pt x="0" y="195090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50000"/>
                    <a:lumOff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">
              <a:extLst>
                <a:ext uri="{FF2B5EF4-FFF2-40B4-BE49-F238E27FC236}">
                  <a16:creationId xmlns:a16="http://schemas.microsoft.com/office/drawing/2014/main" id="{95E98D87-2E81-4539-B631-7948F67B042E}"/>
                </a:ext>
              </a:extLst>
            </p:cNvPr>
            <p:cNvSpPr/>
            <p:nvPr/>
          </p:nvSpPr>
          <p:spPr>
            <a:xfrm>
              <a:off x="4683483" y="1895514"/>
              <a:ext cx="196906" cy="2011393"/>
            </a:xfrm>
            <a:custGeom>
              <a:avLst/>
              <a:gdLst/>
              <a:ahLst/>
              <a:cxnLst/>
              <a:rect l="l" t="t" r="r" b="b"/>
              <a:pathLst>
                <a:path w="196906" h="2011393">
                  <a:moveTo>
                    <a:pt x="96435" y="0"/>
                  </a:moveTo>
                  <a:lnTo>
                    <a:pt x="196906" y="0"/>
                  </a:lnTo>
                  <a:lnTo>
                    <a:pt x="196906" y="2011393"/>
                  </a:lnTo>
                  <a:lnTo>
                    <a:pt x="193201" y="2011393"/>
                  </a:lnTo>
                  <a:cubicBezTo>
                    <a:pt x="183184" y="1954476"/>
                    <a:pt x="144512" y="1912472"/>
                    <a:pt x="98453" y="1912472"/>
                  </a:cubicBezTo>
                  <a:cubicBezTo>
                    <a:pt x="52394" y="1912472"/>
                    <a:pt x="13723" y="1954476"/>
                    <a:pt x="3706" y="2011393"/>
                  </a:cubicBezTo>
                  <a:lnTo>
                    <a:pt x="0" y="2011393"/>
                  </a:lnTo>
                  <a:lnTo>
                    <a:pt x="0" y="629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1436569F-BE60-4212-97FB-304F7CF4BF4C}"/>
                </a:ext>
              </a:extLst>
            </p:cNvPr>
            <p:cNvSpPr/>
            <p:nvPr/>
          </p:nvSpPr>
          <p:spPr>
            <a:xfrm rot="10800000">
              <a:off x="4468813" y="4423239"/>
              <a:ext cx="196906" cy="260871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Parallelogram 15">
              <a:extLst>
                <a:ext uri="{FF2B5EF4-FFF2-40B4-BE49-F238E27FC236}">
                  <a16:creationId xmlns:a16="http://schemas.microsoft.com/office/drawing/2014/main" id="{D5CA82C0-DF45-4DE6-922D-E90744C76CA1}"/>
                </a:ext>
              </a:extLst>
            </p:cNvPr>
            <p:cNvSpPr/>
            <p:nvPr/>
          </p:nvSpPr>
          <p:spPr>
            <a:xfrm rot="16200000">
              <a:off x="4098945" y="947696"/>
              <a:ext cx="972197" cy="1052368"/>
            </a:xfrm>
            <a:custGeom>
              <a:avLst/>
              <a:gdLst/>
              <a:ahLst/>
              <a:cxnLst/>
              <a:rect l="l" t="t" r="r" b="b"/>
              <a:pathLst>
                <a:path w="2993176" h="3240001">
                  <a:moveTo>
                    <a:pt x="1299907" y="647892"/>
                  </a:moveTo>
                  <a:lnTo>
                    <a:pt x="665509" y="1620000"/>
                  </a:lnTo>
                  <a:lnTo>
                    <a:pt x="1299907" y="2592108"/>
                  </a:lnTo>
                  <a:lnTo>
                    <a:pt x="634398" y="2592108"/>
                  </a:lnTo>
                  <a:lnTo>
                    <a:pt x="0" y="1620000"/>
                  </a:lnTo>
                  <a:lnTo>
                    <a:pt x="634398" y="647892"/>
                  </a:lnTo>
                  <a:close/>
                  <a:moveTo>
                    <a:pt x="2993176" y="1620001"/>
                  </a:moveTo>
                  <a:lnTo>
                    <a:pt x="1913056" y="3240001"/>
                  </a:lnTo>
                  <a:lnTo>
                    <a:pt x="1782206" y="3043749"/>
                  </a:lnTo>
                  <a:lnTo>
                    <a:pt x="1110064" y="3043749"/>
                  </a:lnTo>
                  <a:cubicBezTo>
                    <a:pt x="1089036" y="3096599"/>
                    <a:pt x="1037333" y="3133759"/>
                    <a:pt x="976952" y="3133759"/>
                  </a:cubicBezTo>
                  <a:cubicBezTo>
                    <a:pt x="923853" y="3133759"/>
                    <a:pt x="877466" y="3105022"/>
                    <a:pt x="854540" y="3061058"/>
                  </a:cubicBezTo>
                  <a:lnTo>
                    <a:pt x="302383" y="3169763"/>
                  </a:lnTo>
                  <a:lnTo>
                    <a:pt x="302383" y="2809723"/>
                  </a:lnTo>
                  <a:lnTo>
                    <a:pt x="854540" y="2918427"/>
                  </a:lnTo>
                  <a:cubicBezTo>
                    <a:pt x="877466" y="2874463"/>
                    <a:pt x="923853" y="2845727"/>
                    <a:pt x="976952" y="2845727"/>
                  </a:cubicBezTo>
                  <a:cubicBezTo>
                    <a:pt x="1037333" y="2845727"/>
                    <a:pt x="1089036" y="2882887"/>
                    <a:pt x="1110064" y="2935737"/>
                  </a:cubicBezTo>
                  <a:lnTo>
                    <a:pt x="1710190" y="2935737"/>
                  </a:lnTo>
                  <a:lnTo>
                    <a:pt x="832936" y="1620001"/>
                  </a:lnTo>
                  <a:lnTo>
                    <a:pt x="191305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9707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0E746-7F67-4C30-A248-AE69BEAF0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Zeitaufwand bei einer Bewerbung</a:t>
            </a:r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060E6F58-6154-4A9A-A10F-31499AC44D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9"/>
          <a:stretch/>
        </p:blipFill>
        <p:spPr>
          <a:xfrm>
            <a:off x="827584" y="901864"/>
            <a:ext cx="7424220" cy="402886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60FC0A1D-BD2B-481F-9623-A8BA14BE5638}"/>
              </a:ext>
            </a:extLst>
          </p:cNvPr>
          <p:cNvSpPr/>
          <p:nvPr/>
        </p:nvSpPr>
        <p:spPr>
          <a:xfrm>
            <a:off x="3290554" y="1687176"/>
            <a:ext cx="3702714" cy="32570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28561F2-71F2-4471-A424-A1C35D6CD1FE}"/>
              </a:ext>
            </a:extLst>
          </p:cNvPr>
          <p:cNvSpPr/>
          <p:nvPr/>
        </p:nvSpPr>
        <p:spPr>
          <a:xfrm>
            <a:off x="3305200" y="2014888"/>
            <a:ext cx="2564108" cy="3257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5604BFF-DAD8-4411-A24C-987AA7FCD54B}"/>
              </a:ext>
            </a:extLst>
          </p:cNvPr>
          <p:cNvSpPr/>
          <p:nvPr/>
        </p:nvSpPr>
        <p:spPr>
          <a:xfrm>
            <a:off x="3330646" y="2484975"/>
            <a:ext cx="2465488" cy="3179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B20EDCD-BF23-4088-975D-B9EE162A5956}"/>
              </a:ext>
            </a:extLst>
          </p:cNvPr>
          <p:cNvSpPr/>
          <p:nvPr/>
        </p:nvSpPr>
        <p:spPr>
          <a:xfrm>
            <a:off x="3313166" y="3652887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8858C6E-4B4D-42C0-A393-85CD1A31EBE5}"/>
              </a:ext>
            </a:extLst>
          </p:cNvPr>
          <p:cNvSpPr/>
          <p:nvPr/>
        </p:nvSpPr>
        <p:spPr>
          <a:xfrm>
            <a:off x="3309232" y="2832886"/>
            <a:ext cx="2577556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09BA90F-1B6E-4275-AF29-E9B092F41AE4}"/>
              </a:ext>
            </a:extLst>
          </p:cNvPr>
          <p:cNvSpPr/>
          <p:nvPr/>
        </p:nvSpPr>
        <p:spPr>
          <a:xfrm>
            <a:off x="3305200" y="3321146"/>
            <a:ext cx="2465488" cy="284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66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ussdiagramm: Alternativer Prozess 1">
            <a:extLst>
              <a:ext uri="{FF2B5EF4-FFF2-40B4-BE49-F238E27FC236}">
                <a16:creationId xmlns:a16="http://schemas.microsoft.com/office/drawing/2014/main" id="{E9DB06A8-81EC-476A-8233-9F0622D1737E}"/>
              </a:ext>
            </a:extLst>
          </p:cNvPr>
          <p:cNvSpPr/>
          <p:nvPr/>
        </p:nvSpPr>
        <p:spPr>
          <a:xfrm>
            <a:off x="2771800" y="1712403"/>
            <a:ext cx="4536504" cy="576064"/>
          </a:xfrm>
          <a:prstGeom prst="flowChartAlternateProcess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Unterschiedliche Bewerbungswege</a:t>
            </a:r>
          </a:p>
        </p:txBody>
      </p:sp>
      <p:sp>
        <p:nvSpPr>
          <p:cNvPr id="3" name="Flussdiagramm: Alternativer Prozess 2">
            <a:extLst>
              <a:ext uri="{FF2B5EF4-FFF2-40B4-BE49-F238E27FC236}">
                <a16:creationId xmlns:a16="http://schemas.microsoft.com/office/drawing/2014/main" id="{BB4936A0-62AE-4447-A6D9-49AE3D48D478}"/>
              </a:ext>
            </a:extLst>
          </p:cNvPr>
          <p:cNvSpPr/>
          <p:nvPr/>
        </p:nvSpPr>
        <p:spPr>
          <a:xfrm>
            <a:off x="2771800" y="2571750"/>
            <a:ext cx="4536504" cy="576064"/>
          </a:xfrm>
          <a:prstGeom prst="flowChartAlternateProcess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Verschiedene Bewerbungsinhalte</a:t>
            </a:r>
          </a:p>
        </p:txBody>
      </p:sp>
      <p:sp>
        <p:nvSpPr>
          <p:cNvPr id="4" name="Flussdiagramm: Alternativer Prozess 3">
            <a:extLst>
              <a:ext uri="{FF2B5EF4-FFF2-40B4-BE49-F238E27FC236}">
                <a16:creationId xmlns:a16="http://schemas.microsoft.com/office/drawing/2014/main" id="{7272E551-6683-4681-A7AF-D223D9A9745E}"/>
              </a:ext>
            </a:extLst>
          </p:cNvPr>
          <p:cNvSpPr/>
          <p:nvPr/>
        </p:nvSpPr>
        <p:spPr>
          <a:xfrm>
            <a:off x="2771800" y="3435845"/>
            <a:ext cx="4536504" cy="576064"/>
          </a:xfrm>
          <a:prstGeom prst="flowChartAlternateProcess">
            <a:avLst/>
          </a:prstGeom>
          <a:solidFill>
            <a:srgbClr val="32A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Erheblicher Zeitaufwand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FDFF00F-6DB3-4FA1-9F40-12B2C6525602}"/>
              </a:ext>
            </a:extLst>
          </p:cNvPr>
          <p:cNvSpPr txBox="1"/>
          <p:nvPr/>
        </p:nvSpPr>
        <p:spPr>
          <a:xfrm>
            <a:off x="2483768" y="494759"/>
            <a:ext cx="568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Resultierende Probleme </a:t>
            </a:r>
          </a:p>
        </p:txBody>
      </p:sp>
    </p:spTree>
    <p:extLst>
      <p:ext uri="{BB962C8B-B14F-4D97-AF65-F5344CB8AC3E}">
        <p14:creationId xmlns:p14="http://schemas.microsoft.com/office/powerpoint/2010/main" val="1281583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BASF_CONVERTED_TO_TAGS" val="1"/>
</p:tagLst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540</Words>
  <Application>Microsoft Office PowerPoint</Application>
  <PresentationFormat>Bildschirmpräsentation (16:9)</PresentationFormat>
  <Paragraphs>152</Paragraphs>
  <Slides>21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Simon Schneider</cp:lastModifiedBy>
  <cp:revision>109</cp:revision>
  <cp:lastPrinted>2019-05-22T20:01:42Z</cp:lastPrinted>
  <dcterms:created xsi:type="dcterms:W3CDTF">2016-12-05T23:26:54Z</dcterms:created>
  <dcterms:modified xsi:type="dcterms:W3CDTF">2019-05-23T12:06:15Z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_to_AIP">
    <vt:i4>0</vt:i4>
  </property>
</Properties>
</file>

<file path=docProps/thumbnail.jpeg>
</file>